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3232"/>
    <a:srgbClr val="82C83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FABA05-B0FD-484C-A410-919E1442AAB4}" type="datetimeFigureOut">
              <a:rPr lang="hu-HU" smtClean="0"/>
              <a:t>2011.12.05.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136AAE-CF2B-4EE7-B641-1D5FE6959181}" type="slidenum">
              <a:rPr lang="hu-HU" smtClean="0"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36AAE-CF2B-4EE7-B641-1D5FE6959181}" type="slidenum">
              <a:rPr lang="hu-HU" smtClean="0"/>
              <a:t>1</a:t>
            </a:fld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36AAE-CF2B-4EE7-B641-1D5FE6959181}" type="slidenum">
              <a:rPr lang="hu-HU" smtClean="0"/>
              <a:t>2</a:t>
            </a:fld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36AAE-CF2B-4EE7-B641-1D5FE6959181}" type="slidenum">
              <a:rPr lang="hu-HU" smtClean="0"/>
              <a:t>3</a:t>
            </a:fld>
            <a:endParaRPr lang="hu-H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36AAE-CF2B-4EE7-B641-1D5FE6959181}" type="slidenum">
              <a:rPr lang="hu-HU" smtClean="0"/>
              <a:t>4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dirty="0" smtClean="0"/>
              <a:t>Alcím mintájának szerkesztése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F6E4-5E97-49BA-A656-9809FDF61477}" type="datetimeFigureOut">
              <a:rPr lang="hu-HU" smtClean="0"/>
              <a:pPr/>
              <a:t>2011.12.05.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0306D-5A21-4D98-8C42-56CDCD3E776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F6E4-5E97-49BA-A656-9809FDF61477}" type="datetimeFigureOut">
              <a:rPr lang="hu-HU" smtClean="0"/>
              <a:pPr/>
              <a:t>2011.12.05.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0306D-5A21-4D98-8C42-56CDCD3E776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F6E4-5E97-49BA-A656-9809FDF61477}" type="datetimeFigureOut">
              <a:rPr lang="hu-HU" smtClean="0"/>
              <a:pPr/>
              <a:t>2011.12.05.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0306D-5A21-4D98-8C42-56CDCD3E776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F6E4-5E97-49BA-A656-9809FDF61477}" type="datetimeFigureOut">
              <a:rPr lang="hu-HU" smtClean="0"/>
              <a:pPr/>
              <a:t>2011.12.05.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0306D-5A21-4D98-8C42-56CDCD3E776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F6E4-5E97-49BA-A656-9809FDF61477}" type="datetimeFigureOut">
              <a:rPr lang="hu-HU" smtClean="0"/>
              <a:pPr/>
              <a:t>2011.12.05.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0306D-5A21-4D98-8C42-56CDCD3E776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F6E4-5E97-49BA-A656-9809FDF61477}" type="datetimeFigureOut">
              <a:rPr lang="hu-HU" smtClean="0"/>
              <a:pPr/>
              <a:t>2011.12.05.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0306D-5A21-4D98-8C42-56CDCD3E776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F6E4-5E97-49BA-A656-9809FDF61477}" type="datetimeFigureOut">
              <a:rPr lang="hu-HU" smtClean="0"/>
              <a:pPr/>
              <a:t>2011.12.05.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0306D-5A21-4D98-8C42-56CDCD3E776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F6E4-5E97-49BA-A656-9809FDF61477}" type="datetimeFigureOut">
              <a:rPr lang="hu-HU" smtClean="0"/>
              <a:pPr/>
              <a:t>2011.12.05.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0306D-5A21-4D98-8C42-56CDCD3E776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F6E4-5E97-49BA-A656-9809FDF61477}" type="datetimeFigureOut">
              <a:rPr lang="hu-HU" smtClean="0"/>
              <a:pPr/>
              <a:t>2011.12.05.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0306D-5A21-4D98-8C42-56CDCD3E776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F6E4-5E97-49BA-A656-9809FDF61477}" type="datetimeFigureOut">
              <a:rPr lang="hu-HU" smtClean="0"/>
              <a:pPr/>
              <a:t>2011.12.05.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0306D-5A21-4D98-8C42-56CDCD3E776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F6E4-5E97-49BA-A656-9809FDF61477}" type="datetimeFigureOut">
              <a:rPr lang="hu-HU" smtClean="0"/>
              <a:pPr/>
              <a:t>2011.12.05.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0306D-5A21-4D98-8C42-56CDCD3E776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églalap 13"/>
          <p:cNvSpPr/>
          <p:nvPr userDrawn="1"/>
        </p:nvSpPr>
        <p:spPr>
          <a:xfrm>
            <a:off x="9036496" y="92569"/>
            <a:ext cx="107504" cy="6741368"/>
          </a:xfrm>
          <a:prstGeom prst="rect">
            <a:avLst/>
          </a:prstGeom>
          <a:solidFill>
            <a:srgbClr val="82C8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Téglalap 7"/>
          <p:cNvSpPr/>
          <p:nvPr userDrawn="1"/>
        </p:nvSpPr>
        <p:spPr>
          <a:xfrm>
            <a:off x="0" y="0"/>
            <a:ext cx="9144000" cy="260648"/>
          </a:xfrm>
          <a:prstGeom prst="rect">
            <a:avLst/>
          </a:prstGeom>
          <a:solidFill>
            <a:srgbClr val="82C8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hu-HU" sz="1400" b="1" i="1" kern="1200" dirty="0" err="1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Logo</a:t>
            </a:r>
            <a:r>
              <a:rPr lang="hu-HU" sz="1400" b="1" i="1" kern="1200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 Országos Számítástechnikai Tanulmányi Verseny</a:t>
            </a:r>
            <a:endParaRPr lang="hu-H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CF6E4-5E97-49BA-A656-9809FDF61477}" type="datetimeFigureOut">
              <a:rPr lang="hu-HU" smtClean="0"/>
              <a:pPr/>
              <a:t>2011.12.05.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0306D-5A21-4D98-8C42-56CDCD3E7769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9" name="Téglalap 8"/>
          <p:cNvSpPr/>
          <p:nvPr userDrawn="1"/>
        </p:nvSpPr>
        <p:spPr>
          <a:xfrm flipV="1">
            <a:off x="0" y="6741367"/>
            <a:ext cx="9144000" cy="116632"/>
          </a:xfrm>
          <a:prstGeom prst="rect">
            <a:avLst/>
          </a:prstGeom>
          <a:solidFill>
            <a:srgbClr val="82C8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10" name="Kép 9" descr="Green_Turtle-logo-2B779B6E84-seeklogo.com.gif"/>
          <p:cNvPicPr>
            <a:picLocks noChangeAspect="1"/>
          </p:cNvPicPr>
          <p:nvPr userDrawn="1"/>
        </p:nvPicPr>
        <p:blipFill>
          <a:blip r:embed="rId13" cstate="print"/>
          <a:srcRect l="16106" r="19471" b="18279"/>
          <a:stretch>
            <a:fillRect/>
          </a:stretch>
        </p:blipFill>
        <p:spPr>
          <a:xfrm>
            <a:off x="107685" y="260648"/>
            <a:ext cx="864096" cy="1096120"/>
          </a:xfrm>
          <a:prstGeom prst="rect">
            <a:avLst/>
          </a:prstGeom>
          <a:ln w="28575">
            <a:noFill/>
          </a:ln>
        </p:spPr>
      </p:pic>
      <p:sp>
        <p:nvSpPr>
          <p:cNvPr id="12" name="Téglalap 11"/>
          <p:cNvSpPr/>
          <p:nvPr userDrawn="1"/>
        </p:nvSpPr>
        <p:spPr>
          <a:xfrm>
            <a:off x="0" y="116632"/>
            <a:ext cx="107504" cy="6741368"/>
          </a:xfrm>
          <a:prstGeom prst="rect">
            <a:avLst/>
          </a:prstGeom>
          <a:solidFill>
            <a:srgbClr val="82C8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rgbClr val="963232"/>
          </a:solidFill>
          <a:effectLst/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logo.inf.elte.hu/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 </a:t>
            </a:r>
            <a:r>
              <a:rPr lang="hu-HU" dirty="0" err="1" smtClean="0"/>
              <a:t>Logo</a:t>
            </a:r>
            <a:r>
              <a:rPr lang="hu-HU" dirty="0" smtClean="0"/>
              <a:t> Országos Számítástechnikai Tanulmányi Verseny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smtClean="0"/>
              <a:t>A 2011/2012-es tanévben </a:t>
            </a:r>
            <a:br>
              <a:rPr lang="hu-HU" dirty="0" smtClean="0"/>
            </a:br>
            <a:r>
              <a:rPr lang="hu-HU" dirty="0" smtClean="0"/>
              <a:t>14. alkalommal kerül megrendezésre a </a:t>
            </a:r>
            <a:r>
              <a:rPr lang="hu-HU" dirty="0" err="1" smtClean="0"/>
              <a:t>Logo</a:t>
            </a:r>
            <a:r>
              <a:rPr lang="hu-HU" dirty="0" smtClean="0"/>
              <a:t> Országos Számítástechnikai Tanulmányi Verseny (</a:t>
            </a:r>
            <a:r>
              <a:rPr lang="hu-HU" dirty="0" err="1" smtClean="0"/>
              <a:t>Logo</a:t>
            </a:r>
            <a:r>
              <a:rPr lang="hu-HU" dirty="0" smtClean="0"/>
              <a:t> </a:t>
            </a:r>
            <a:r>
              <a:rPr lang="hu-HU" dirty="0" err="1" smtClean="0"/>
              <a:t>OSzTV</a:t>
            </a:r>
            <a:r>
              <a:rPr lang="hu-HU" dirty="0" smtClean="0"/>
              <a:t>).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Fontos határidők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1600" dirty="0"/>
              <a:t>2011. okt. 31.	A jelentkezés kívánatos határideje az </a:t>
            </a:r>
            <a:r>
              <a:rPr lang="hu-HU" sz="1600" dirty="0" err="1"/>
              <a:t>NJSzT</a:t>
            </a:r>
            <a:r>
              <a:rPr lang="hu-HU" sz="1600" dirty="0"/>
              <a:t> titkárságán.</a:t>
            </a:r>
            <a:endParaRPr lang="hu-HU" sz="1600" b="1" dirty="0"/>
          </a:p>
          <a:p>
            <a:r>
              <a:rPr lang="hu-HU" sz="1600" dirty="0" smtClean="0"/>
              <a:t>2011</a:t>
            </a:r>
            <a:r>
              <a:rPr lang="hu-HU" sz="1600" dirty="0"/>
              <a:t>. nov. 29.	A feladatsorok postázása az iskolai versenyfelelősök számára.</a:t>
            </a:r>
            <a:endParaRPr lang="hu-HU" sz="1600" b="1" dirty="0"/>
          </a:p>
          <a:p>
            <a:r>
              <a:rPr lang="hu-HU" sz="1600" b="1" dirty="0"/>
              <a:t>2011. nov. 30.	Iskolai forduló (szerda, </a:t>
            </a:r>
            <a:r>
              <a:rPr lang="hu-HU" sz="1600" b="1" dirty="0" smtClean="0"/>
              <a:t>14</a:t>
            </a:r>
            <a:r>
              <a:rPr lang="hu-HU" sz="1600" b="1" baseline="30000" dirty="0" smtClean="0"/>
              <a:t>00</a:t>
            </a:r>
            <a:r>
              <a:rPr lang="hu-HU" sz="1600" b="1" dirty="0" smtClean="0"/>
              <a:t>-16</a:t>
            </a:r>
            <a:r>
              <a:rPr lang="hu-HU" sz="1600" b="1" baseline="30000" dirty="0" smtClean="0"/>
              <a:t>00</a:t>
            </a:r>
            <a:r>
              <a:rPr lang="hu-HU" sz="1600" b="1" dirty="0"/>
              <a:t>).</a:t>
            </a:r>
          </a:p>
          <a:p>
            <a:r>
              <a:rPr lang="hu-HU" sz="1600" dirty="0"/>
              <a:t>2011. dec. 22.	Az iskolai dolgozatok továbbítási határideje az RVB címére.</a:t>
            </a:r>
            <a:endParaRPr lang="hu-HU" sz="1600" b="1" dirty="0"/>
          </a:p>
          <a:p>
            <a:r>
              <a:rPr lang="hu-HU" sz="1600" dirty="0"/>
              <a:t>2012. jan. 15.	A továbbjutó versenyzőkről az </a:t>
            </a:r>
            <a:r>
              <a:rPr lang="hu-HU" sz="1600" dirty="0" err="1"/>
              <a:t>RVB-k</a:t>
            </a:r>
            <a:r>
              <a:rPr lang="hu-HU" sz="1600" dirty="0"/>
              <a:t> értesítik az iskolákat.</a:t>
            </a:r>
            <a:endParaRPr lang="hu-HU" sz="1600" b="1" dirty="0"/>
          </a:p>
          <a:p>
            <a:r>
              <a:rPr lang="hu-HU" sz="1600" dirty="0"/>
              <a:t>2012. </a:t>
            </a:r>
            <a:r>
              <a:rPr lang="hu-HU" sz="1600" dirty="0" err="1"/>
              <a:t>feb</a:t>
            </a:r>
            <a:r>
              <a:rPr lang="hu-HU" sz="1600" dirty="0"/>
              <a:t>. 10.	A regionális feladatsorok postázása az </a:t>
            </a:r>
            <a:r>
              <a:rPr lang="hu-HU" sz="1600" dirty="0" err="1"/>
              <a:t>RVB-k</a:t>
            </a:r>
            <a:r>
              <a:rPr lang="hu-HU" sz="1600" dirty="0"/>
              <a:t> számára.</a:t>
            </a:r>
            <a:endParaRPr lang="hu-HU" sz="1600" b="1" dirty="0"/>
          </a:p>
          <a:p>
            <a:r>
              <a:rPr lang="hu-HU" sz="1600" b="1" dirty="0"/>
              <a:t>2012. </a:t>
            </a:r>
            <a:r>
              <a:rPr lang="hu-HU" sz="1600" b="1" dirty="0" err="1"/>
              <a:t>feb</a:t>
            </a:r>
            <a:r>
              <a:rPr lang="hu-HU" sz="1600" b="1" dirty="0"/>
              <a:t>. 18.	Regionális forduló (szombat, 10</a:t>
            </a:r>
            <a:r>
              <a:rPr lang="hu-HU" sz="1600" b="1" baseline="30000" dirty="0"/>
              <a:t>00</a:t>
            </a:r>
            <a:r>
              <a:rPr lang="hu-HU" sz="1600" b="1" dirty="0"/>
              <a:t>-12</a:t>
            </a:r>
            <a:r>
              <a:rPr lang="hu-HU" sz="1600" b="1" baseline="30000" dirty="0"/>
              <a:t>00</a:t>
            </a:r>
            <a:r>
              <a:rPr lang="hu-HU" sz="1600" b="1" dirty="0"/>
              <a:t>) </a:t>
            </a:r>
          </a:p>
          <a:p>
            <a:r>
              <a:rPr lang="hu-HU" sz="1600" dirty="0"/>
              <a:t>2012. márc. 1.	A dolgozatok </a:t>
            </a:r>
            <a:r>
              <a:rPr lang="hu-HU" sz="1600" dirty="0" smtClean="0"/>
              <a:t>továbbítási </a:t>
            </a:r>
            <a:r>
              <a:rPr lang="hu-HU" sz="1600" dirty="0"/>
              <a:t>határideje az OVB címére.</a:t>
            </a:r>
            <a:endParaRPr lang="hu-HU" sz="1600" b="1" dirty="0"/>
          </a:p>
          <a:p>
            <a:r>
              <a:rPr lang="hu-HU" sz="1600" dirty="0"/>
              <a:t>2012. </a:t>
            </a:r>
            <a:r>
              <a:rPr lang="hu-HU" sz="1600" dirty="0" smtClean="0"/>
              <a:t>márc.15.	A </a:t>
            </a:r>
            <a:r>
              <a:rPr lang="hu-HU" sz="1600" dirty="0"/>
              <a:t>továbbjutó versenyzőkről az OVB értesíti az iskolákat.</a:t>
            </a:r>
            <a:endParaRPr lang="hu-HU" sz="1600" b="1" dirty="0"/>
          </a:p>
          <a:p>
            <a:r>
              <a:rPr lang="hu-HU" sz="1600" b="1" dirty="0"/>
              <a:t>2012. ápr. 14.	Országos forduló </a:t>
            </a:r>
            <a:r>
              <a:rPr lang="hu-HU" sz="1600" b="1" dirty="0" smtClean="0"/>
              <a:t>Budapesten (szombat, 10</a:t>
            </a:r>
            <a:r>
              <a:rPr lang="hu-HU" sz="1600" b="1" baseline="30000" dirty="0" smtClean="0"/>
              <a:t>00</a:t>
            </a:r>
            <a:r>
              <a:rPr lang="hu-HU" sz="1600" b="1" dirty="0" smtClean="0"/>
              <a:t>-13</a:t>
            </a:r>
            <a:r>
              <a:rPr lang="hu-HU" sz="1600" b="1" baseline="30000" dirty="0" smtClean="0"/>
              <a:t>00</a:t>
            </a:r>
            <a:r>
              <a:rPr lang="hu-HU" sz="1600" b="1" dirty="0" smtClean="0"/>
              <a:t>)</a:t>
            </a:r>
            <a:endParaRPr lang="hu-HU" sz="1600" b="1" dirty="0"/>
          </a:p>
          <a:p>
            <a:r>
              <a:rPr lang="hu-HU" sz="1600" dirty="0"/>
              <a:t>2012. ápr. 25.	A helyezésekről értesítés az iskoláknak.</a:t>
            </a:r>
            <a:endParaRPr lang="hu-HU" sz="1600" b="1" dirty="0"/>
          </a:p>
          <a:p>
            <a:r>
              <a:rPr lang="hu-HU" sz="1600" dirty="0"/>
              <a:t>2012. május </a:t>
            </a:r>
            <a:r>
              <a:rPr lang="hu-HU" sz="1600" dirty="0" smtClean="0"/>
              <a:t>11.	Oklevelek </a:t>
            </a:r>
            <a:r>
              <a:rPr lang="hu-HU" sz="1600" dirty="0"/>
              <a:t>és díjak átadása az ELTE-n </a:t>
            </a:r>
            <a:r>
              <a:rPr lang="hu-HU" sz="1600" dirty="0" smtClean="0"/>
              <a:t>(</a:t>
            </a:r>
            <a:r>
              <a:rPr lang="hu-HU" sz="1600" dirty="0"/>
              <a:t>csütörtök, 12</a:t>
            </a:r>
            <a:r>
              <a:rPr lang="hu-HU" sz="1600" baseline="30000" dirty="0"/>
              <a:t>00</a:t>
            </a:r>
            <a:r>
              <a:rPr lang="hu-HU" sz="1600" dirty="0"/>
              <a:t>-14</a:t>
            </a:r>
            <a:r>
              <a:rPr lang="hu-HU" sz="1600" baseline="30000" dirty="0"/>
              <a:t>00</a:t>
            </a:r>
            <a:r>
              <a:rPr lang="hu-HU" sz="1600" dirty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Résztvevők száma</a:t>
            </a:r>
            <a:endParaRPr lang="hu-HU" dirty="0"/>
          </a:p>
        </p:txBody>
      </p:sp>
      <p:pic>
        <p:nvPicPr>
          <p:cNvPr id="4" name="Kép 3" descr="logo_resztvevok_ure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1628800"/>
            <a:ext cx="7200000" cy="3948898"/>
          </a:xfrm>
          <a:prstGeom prst="rect">
            <a:avLst/>
          </a:prstGeom>
        </p:spPr>
      </p:pic>
      <p:pic>
        <p:nvPicPr>
          <p:cNvPr id="5" name="Kép 4" descr="logo_resztvevok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1628800"/>
            <a:ext cx="7200000" cy="39488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 descr="logo_csillago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1340768"/>
            <a:ext cx="4282680" cy="4389082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Ízelítő korábbi feladatokból</a:t>
            </a:r>
            <a:endParaRPr lang="hu-HU" dirty="0"/>
          </a:p>
        </p:txBody>
      </p:sp>
      <p:pic>
        <p:nvPicPr>
          <p:cNvPr id="6" name="Kép 5" descr="logo_vigyo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2852936"/>
            <a:ext cx="1311330" cy="1472154"/>
          </a:xfrm>
          <a:prstGeom prst="rect">
            <a:avLst/>
          </a:prstGeom>
        </p:spPr>
      </p:pic>
      <p:pic>
        <p:nvPicPr>
          <p:cNvPr id="8" name="Kép 7" descr="logo_ablak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1412776"/>
            <a:ext cx="1885910" cy="3498060"/>
          </a:xfrm>
          <a:prstGeom prst="rect">
            <a:avLst/>
          </a:prstGeom>
        </p:spPr>
      </p:pic>
      <p:pic>
        <p:nvPicPr>
          <p:cNvPr id="5" name="Kép 4" descr="logo_virag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5656" y="2564904"/>
            <a:ext cx="3025198" cy="3470078"/>
          </a:xfrm>
          <a:prstGeom prst="rect">
            <a:avLst/>
          </a:prstGeom>
        </p:spPr>
      </p:pic>
      <p:pic>
        <p:nvPicPr>
          <p:cNvPr id="10" name="Kép 9" descr="logo_pillango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9756584">
            <a:off x="2608324" y="2288675"/>
            <a:ext cx="804674" cy="708661"/>
          </a:xfrm>
          <a:prstGeom prst="rect">
            <a:avLst/>
          </a:prstGeom>
        </p:spPr>
      </p:pic>
      <p:sp>
        <p:nvSpPr>
          <p:cNvPr id="11" name="Szövegdoboz 10"/>
          <p:cNvSpPr txBox="1"/>
          <p:nvPr/>
        </p:nvSpPr>
        <p:spPr>
          <a:xfrm>
            <a:off x="251520" y="630932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További információ: </a:t>
            </a:r>
            <a:r>
              <a:rPr lang="hu-HU" dirty="0" smtClean="0">
                <a:hlinkClick r:id="rId8"/>
              </a:rPr>
              <a:t>http://logo.inf.elte.hu/</a:t>
            </a:r>
            <a:r>
              <a:rPr lang="hu-HU" dirty="0" smtClean="0"/>
              <a:t>  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Diavetítés a képernyőre (4:3 oldalarány)</PresentationFormat>
  <Paragraphs>22</Paragraphs>
  <Slides>4</Slides>
  <Notes>4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5" baseType="lpstr">
      <vt:lpstr>Office-téma</vt:lpstr>
      <vt:lpstr>A Logo Országos Számítástechnikai Tanulmányi Verseny</vt:lpstr>
      <vt:lpstr>Fontos határidők</vt:lpstr>
      <vt:lpstr>Résztvevők száma</vt:lpstr>
      <vt:lpstr>Ízelítő korábbi feladatokból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2011-12-05T15:30:08Z</dcterms:created>
  <dcterms:modified xsi:type="dcterms:W3CDTF">2011-12-05T15:30:12Z</dcterms:modified>
</cp:coreProperties>
</file>