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96FF"/>
    <a:srgbClr val="3C6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34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7D405-B98C-4D59-BE1C-3F4A04C76042}" type="datetimeFigureOut">
              <a:rPr lang="hu-HU" smtClean="0"/>
              <a:t>2019. 01. 04.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2716-377F-4D7F-A7DE-6927BB5F32B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241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D697D18-D31C-4272-BED2-EA4C97D8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D608FA19-66D6-4C52-930A-99B8FA482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1576F78-B125-4FA7-8AE0-2E9384F1C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4BA95-2814-4D9A-823D-C9978984257D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0FA03FC-504C-4CBA-90DD-AC6AA37BC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D292B92-F290-4BE5-A0DA-1775BF4CA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777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989C165-299B-4A17-B07F-2F268961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F618AF1-5C95-46DB-80BC-B754C00FF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F40B8CB-9F48-48FA-B67B-15418475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4370C-E763-435D-B789-3F78F225D74E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5673DC5-EFAB-4B83-B276-1C1B585D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1C1224C-E351-4FFD-BDAD-F280CC976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513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4C74A9F-7B68-4952-ADE9-61BC0F8B3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E88749E-BFAA-4B8C-8693-E9BF5BD3D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E1A74C5-9870-4D09-AC29-A22BC5D32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05F8-ADFF-464E-B243-8259979B0149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05D59FD-A2CC-440E-8A09-23743C0DE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87D2F44-9C49-47C6-9CEB-4113267A1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7376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FF984D-3CD7-4597-9240-15A210B2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9295018-4013-45A1-B564-B1A754C1A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3C0E670-11A6-4A91-B81B-803DF369E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5151-0641-47AD-B362-2AA25173740C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B71CAD9-2DC1-4F83-9EEB-DAB9550F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7732068-57C7-4722-94DE-1EDDB2780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7496" y="6504855"/>
            <a:ext cx="2057400" cy="365125"/>
          </a:xfrm>
        </p:spPr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262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E0F57B2-2D90-4165-AAFC-5C93B9E91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AE0ED42-7455-45B1-BEBC-3CE28AB2C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8F33EF1-4170-4246-82EB-35BE3DDAA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E7FD-3257-4638-AA97-14A30BBFE772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7056F87-4E61-4D85-A26E-079E6A9B6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9A8E9AD-CA6D-4F76-A804-C5B2C9AF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004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3BF53D-449D-46C6-9E9C-CF78CD211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1C8A5F6-8125-4C27-8A2D-EE5690680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0BC25B1-BA0E-4EF7-9229-8C5999739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CE52A89-BB77-43AB-A6EA-157FF73FD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81C7-655C-4C84-A94D-571791896EDB}" type="datetime1">
              <a:rPr lang="hu-HU" smtClean="0"/>
              <a:t>2019. 01. 04.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CA614C9-D213-440D-B9BC-EE90D812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34F3A94-B903-4B01-BDC0-90AE2CC7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667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9461587-A522-4B0B-A935-74A05CE07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E8F0BEC-35F0-4037-AD42-5BA2A4E5A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328C65F-8994-4D16-AB1D-77C2A8500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F1DDE76B-13D8-4A3D-A1F1-09180AD8D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79A3B40C-411D-4B6D-B3D2-8823345F6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F4DF339-7978-4B97-956C-496C61637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9E6B-21AA-4222-A349-AE1794C3A104}" type="datetime1">
              <a:rPr lang="hu-HU" smtClean="0"/>
              <a:t>2019. 01. 04.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747F108-DC40-47E1-95E2-9BE70C085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641FDD5-389A-481D-BA03-3E6B7C00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9215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E99780-7886-4E4A-80B7-46865B87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3C408C8-8FDD-40E1-A26D-1EC4BA5EC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9B92-AD88-43D8-A6F5-E3E6AFCDFA04}" type="datetime1">
              <a:rPr lang="hu-HU" smtClean="0"/>
              <a:t>2019. 01. 04.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140B7933-D20D-4992-A666-DDAF1FBE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28B8207-4A07-4B45-A4CB-A2358C61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767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E3FF783E-221C-4AB4-AA9F-5C37B67F5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DA34-4270-460C-BADD-40E9E2E3F8C5}" type="datetime1">
              <a:rPr lang="hu-HU" smtClean="0"/>
              <a:t>2019. 01. 04.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9340BEFE-9E27-41C3-A36D-52793D2A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F051C5D-A923-4835-BB96-81D23347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265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36ED57-B0F4-4376-A1C7-2C773DA0A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B51BB3C-0F81-4CF0-B01E-46AF5EA58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0B34B13C-1108-461C-84F0-85E623833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5BAD1D7-76DD-49E5-86E1-C54CB40D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9F979-230F-4430-ACD7-9C7DD78A2322}" type="datetime1">
              <a:rPr lang="hu-HU" smtClean="0"/>
              <a:t>2019. 01. 04.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7FEFAF3-AD4C-45DA-894F-15F1AB3AA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B86F308-9FE7-4AC5-8B59-3EBBD203A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68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92F0A92-EFDF-4281-9A05-F72034D8F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3FB82EFF-9E56-4DDB-B30E-D13D39A4F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39F1181-E13E-4D69-A147-CC80CE73D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A05E57B-2B00-4659-8892-16A586231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6767-2616-4CD2-83EE-C54A7882430F}" type="datetime1">
              <a:rPr lang="hu-HU" smtClean="0"/>
              <a:t>2019. 01. 04.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2ADBA42-50B9-4D29-BCC0-61A310187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D56C1F2-895B-4CF9-8AA3-C8674873B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453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518A4E16-EE36-40F3-AE1F-AF5427C63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76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B72D91A-E7B9-4B4D-8850-C928C99A9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131166"/>
            <a:ext cx="7886700" cy="4968298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9019AA9-798A-4CAB-B98B-1979744D1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D3B7B-C173-4DFD-8132-DEFE4AC5ADBF}" type="datetime1">
              <a:rPr lang="hu-HU" smtClean="0"/>
              <a:t>2019. 01. 04.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2365091-AA10-4EB6-893B-3FB75C8A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CA2660F-E1A4-4435-84EE-CF59625DA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7496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20F3B9D3-143A-477A-9263-B44565F0FCB9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975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u.wikipedia.org/wiki/T&#243;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4.vizugy.hu/vizrendezes/folyo_togazdalkodas/tava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92AE80-9C20-4074-90B1-C7E07850A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7034" y="557560"/>
            <a:ext cx="4973445" cy="1346627"/>
          </a:xfrm>
        </p:spPr>
        <p:txBody>
          <a:bodyPr>
            <a:normAutofit fontScale="90000"/>
          </a:bodyPr>
          <a:lstStyle/>
          <a:p>
            <a:r>
              <a:rPr lang="hu-HU" sz="10700" dirty="0">
                <a:solidFill>
                  <a:schemeClr val="bg1"/>
                </a:solidFill>
              </a:rPr>
              <a:t>Tavak</a:t>
            </a:r>
            <a:endParaRPr lang="hu-HU" sz="8000" dirty="0">
              <a:solidFill>
                <a:schemeClr val="bg1"/>
              </a:solidFill>
            </a:endParaRPr>
          </a:p>
        </p:txBody>
      </p:sp>
      <p:pic>
        <p:nvPicPr>
          <p:cNvPr id="12" name="Kép 11" descr="A képen kültéri, égbolt, víz, csónak látható&#10;&#10;Ez egy automatikusan létrehozott leírás.">
            <a:extLst>
              <a:ext uri="{FF2B5EF4-FFF2-40B4-BE49-F238E27FC236}">
                <a16:creationId xmlns:a16="http://schemas.microsoft.com/office/drawing/2014/main" id="{D1FC87EC-FB95-48EA-9FA6-77415A6487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2697">
            <a:off x="559074" y="3894348"/>
            <a:ext cx="4290165" cy="2631078"/>
          </a:xfrm>
          <a:prstGeom prst="rect">
            <a:avLst/>
          </a:prstGeom>
          <a:ln w="38100">
            <a:solidFill>
              <a:srgbClr val="FFFFFF"/>
            </a:solidFill>
          </a:ln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1911D61A-10E3-491E-90D0-7FF79B61EC1F}"/>
              </a:ext>
            </a:extLst>
          </p:cNvPr>
          <p:cNvSpPr/>
          <p:nvPr/>
        </p:nvSpPr>
        <p:spPr>
          <a:xfrm>
            <a:off x="5563148" y="6488668"/>
            <a:ext cx="3293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https://hu.wikipedia.org/wiki/Tó</a:t>
            </a:r>
            <a:r>
              <a:rPr lang="hu-HU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" name="Kép 8" descr="A képen fa, kültéri, víz, égbolt látható&#10;&#10;Ez egy automatikusan létrehozott leírás.">
            <a:extLst>
              <a:ext uri="{FF2B5EF4-FFF2-40B4-BE49-F238E27FC236}">
                <a16:creationId xmlns:a16="http://schemas.microsoft.com/office/drawing/2014/main" id="{B7420D6C-2D7F-46CA-BD80-60607C5E6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451">
            <a:off x="2859606" y="2037990"/>
            <a:ext cx="4240341" cy="2706530"/>
          </a:xfrm>
          <a:prstGeom prst="rect">
            <a:avLst/>
          </a:prstGeom>
          <a:ln w="38100">
            <a:solidFill>
              <a:srgbClr val="FFFFFF"/>
            </a:solidFill>
          </a:ln>
        </p:spPr>
      </p:pic>
      <p:pic>
        <p:nvPicPr>
          <p:cNvPr id="5" name="Kép 4" descr="A képen talaj, kültéri, fa látható&#10;&#10;Ez egy automatikusan létrehozott leírás.">
            <a:extLst>
              <a:ext uri="{FF2B5EF4-FFF2-40B4-BE49-F238E27FC236}">
                <a16:creationId xmlns:a16="http://schemas.microsoft.com/office/drawing/2014/main" id="{2685076E-018A-4EE7-8FAA-A193AC9752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706">
            <a:off x="342666" y="596485"/>
            <a:ext cx="3787731" cy="2523212"/>
          </a:xfrm>
          <a:prstGeom prst="rect">
            <a:avLst/>
          </a:prstGeom>
          <a:ln w="38100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7531570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839453-1971-4589-BC6D-C9C3DB14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Mi a tó?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AFAA8D0-4683-4983-9B94-4FACC09B7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68" y="976745"/>
            <a:ext cx="4244432" cy="3071148"/>
          </a:xfrm>
        </p:spPr>
        <p:txBody>
          <a:bodyPr>
            <a:normAutofit/>
          </a:bodyPr>
          <a:lstStyle/>
          <a:p>
            <a:r>
              <a:rPr lang="hu-HU" dirty="0"/>
              <a:t>A tó szárazfölddel körülvett állóvíz. </a:t>
            </a:r>
          </a:p>
          <a:p>
            <a:r>
              <a:rPr lang="hu-HU" dirty="0"/>
              <a:t>A tavak többsége édesvizet tartalmaz. </a:t>
            </a:r>
          </a:p>
          <a:p>
            <a:r>
              <a:rPr lang="hu-HU" dirty="0"/>
              <a:t>Természetes tavak a Föld szinte bármely részén kialakulhatnak.</a:t>
            </a:r>
          </a:p>
          <a:p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59224E7-30EA-41D8-9310-F41F72A5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pPr/>
              <a:t>2</a:t>
            </a:fld>
            <a:endParaRPr lang="hu-HU"/>
          </a:p>
        </p:txBody>
      </p:sp>
      <p:sp>
        <p:nvSpPr>
          <p:cNvPr id="11" name="Tartalom helye 2">
            <a:extLst>
              <a:ext uri="{FF2B5EF4-FFF2-40B4-BE49-F238E27FC236}">
                <a16:creationId xmlns:a16="http://schemas.microsoft.com/office/drawing/2014/main" id="{F44D6B6D-F13D-4FBE-8BD8-72C758795FF8}"/>
              </a:ext>
            </a:extLst>
          </p:cNvPr>
          <p:cNvSpPr txBox="1">
            <a:spLocks/>
          </p:cNvSpPr>
          <p:nvPr/>
        </p:nvSpPr>
        <p:spPr>
          <a:xfrm>
            <a:off x="4711148" y="976745"/>
            <a:ext cx="4155440" cy="3071148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A legtöbb tó az északi félteke magasabb szélességi körein található.</a:t>
            </a:r>
          </a:p>
          <a:p>
            <a:r>
              <a:rPr lang="hu-HU" dirty="0"/>
              <a:t>Magyarországon 3805 tavat és vizes területet tartanak nyilván.</a:t>
            </a:r>
          </a:p>
          <a:p>
            <a:endParaRPr lang="hu-HU" sz="3200" dirty="0"/>
          </a:p>
        </p:txBody>
      </p:sp>
      <p:pic>
        <p:nvPicPr>
          <p:cNvPr id="7" name="Kép 6" descr="A képen természet, víz, égbolt, tó látható&#10;&#10;Ez egy automatikusan létrehozott leírás.">
            <a:extLst>
              <a:ext uri="{FF2B5EF4-FFF2-40B4-BE49-F238E27FC236}">
                <a16:creationId xmlns:a16="http://schemas.microsoft.com/office/drawing/2014/main" id="{9E277849-F27C-404A-BA55-6559047CB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68" y="4230006"/>
            <a:ext cx="8539023" cy="227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40430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6B303AD-A90D-4638-AA9B-19EB47BB8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világ tíz legnagyobb </a:t>
            </a:r>
            <a:r>
              <a:rPr lang="hu-HU" dirty="0" err="1"/>
              <a:t>tava</a:t>
            </a:r>
            <a:endParaRPr lang="hu-HU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26D92B0-8501-49A5-A702-AEE86DFD4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pPr/>
              <a:t>3</a:t>
            </a:fld>
            <a:endParaRPr lang="hu-HU"/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495F33D4-40EA-4623-A565-0FDA51F91FBE}"/>
              </a:ext>
            </a:extLst>
          </p:cNvPr>
          <p:cNvSpPr/>
          <p:nvPr/>
        </p:nvSpPr>
        <p:spPr>
          <a:xfrm>
            <a:off x="426430" y="4890797"/>
            <a:ext cx="8291140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hu-HU" dirty="0"/>
              <a:t>Az Aral-tó 1960-ban még a világ negyedik legnagyobb </a:t>
            </a:r>
            <a:r>
              <a:rPr lang="hu-HU" dirty="0" err="1"/>
              <a:t>tava</a:t>
            </a:r>
            <a:r>
              <a:rPr lang="hu-HU" dirty="0"/>
              <a:t> volt, 68 000 km²-rel. Azonban területe 2004-re 17 160 km</a:t>
            </a:r>
            <a:r>
              <a:rPr lang="hu-HU" baseline="30000" dirty="0"/>
              <a:t>2</a:t>
            </a:r>
            <a:r>
              <a:rPr lang="hu-HU" dirty="0"/>
              <a:t>-re zsugorodott, és azóta nemcsak hogy tovább csökkent, de három kisebb tóra osztódott fel.</a:t>
            </a:r>
          </a:p>
          <a:p>
            <a:endParaRPr lang="hu-HU" dirty="0"/>
          </a:p>
        </p:txBody>
      </p:sp>
      <p:pic>
        <p:nvPicPr>
          <p:cNvPr id="4" name="Kép 3" descr="A képen képernyőkép látható&#10;&#10;Ez egy automatikusan létrehozott leírás.">
            <a:extLst>
              <a:ext uri="{FF2B5EF4-FFF2-40B4-BE49-F238E27FC236}">
                <a16:creationId xmlns:a16="http://schemas.microsoft.com/office/drawing/2014/main" id="{ADE1FB84-D967-4CFE-9F9B-687FB1BDC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30" y="976745"/>
            <a:ext cx="8291140" cy="369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738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839453-1971-4589-BC6D-C9C3DB14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Magyarországi tavak keletkezésük szerint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AFAA8D0-4683-4983-9B94-4FACC09B7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67" y="976745"/>
            <a:ext cx="8470745" cy="4766133"/>
          </a:xfrm>
        </p:spPr>
        <p:txBody>
          <a:bodyPr>
            <a:normAutofit/>
          </a:bodyPr>
          <a:lstStyle/>
          <a:p>
            <a:r>
              <a:rPr lang="hu-HU" sz="2000" b="1" dirty="0"/>
              <a:t>szerkezeti mélyedéseket kitöltő tavak </a:t>
            </a:r>
            <a:br>
              <a:rPr lang="hu-HU" sz="2000" b="1" dirty="0"/>
            </a:br>
            <a:r>
              <a:rPr lang="hu-HU" sz="2000" dirty="0"/>
              <a:t>(pl. Balaton, Velencei-tó)</a:t>
            </a:r>
          </a:p>
          <a:p>
            <a:r>
              <a:rPr lang="hu-HU" sz="2000" b="1" dirty="0"/>
              <a:t>elgátolt medencét kitöltő tavak </a:t>
            </a:r>
            <a:br>
              <a:rPr lang="hu-HU" sz="2000" b="1" dirty="0"/>
            </a:br>
            <a:r>
              <a:rPr lang="hu-HU" sz="2000" dirty="0"/>
              <a:t>(pl. Fertő tó, Arlói-tó)</a:t>
            </a:r>
          </a:p>
          <a:p>
            <a:r>
              <a:rPr lang="hu-HU" sz="2000" b="1" dirty="0"/>
              <a:t>lefűződött folyókanyarulatokban kialakult morotvatavak </a:t>
            </a:r>
            <a:br>
              <a:rPr lang="hu-HU" sz="2000" b="1" dirty="0"/>
            </a:br>
            <a:r>
              <a:rPr lang="hu-HU" sz="2000" dirty="0"/>
              <a:t>(pl. Szelidi-tó),</a:t>
            </a:r>
          </a:p>
          <a:p>
            <a:r>
              <a:rPr lang="hu-HU" sz="2000" b="1" dirty="0"/>
              <a:t>alföldi mélyedéseket, homokhátak közti laposokat megülő szikes tavak </a:t>
            </a:r>
            <a:br>
              <a:rPr lang="hu-HU" sz="2000" b="1" dirty="0"/>
            </a:br>
            <a:r>
              <a:rPr lang="hu-HU" sz="2000" dirty="0"/>
              <a:t>(pl. Fehér-tó, Sóstó)</a:t>
            </a:r>
          </a:p>
          <a:p>
            <a:r>
              <a:rPr lang="hu-HU" sz="2000" b="1" dirty="0"/>
              <a:t>langyos vagy meleg vízű forrástavak </a:t>
            </a:r>
            <a:br>
              <a:rPr lang="hu-HU" sz="2000" b="1" dirty="0"/>
            </a:br>
            <a:r>
              <a:rPr lang="hu-HU" sz="2000" dirty="0"/>
              <a:t>(pl. Hévízi-tó)</a:t>
            </a:r>
          </a:p>
          <a:p>
            <a:r>
              <a:rPr lang="hu-HU" sz="2000" b="1" dirty="0"/>
              <a:t>dolinatavak </a:t>
            </a:r>
            <a:br>
              <a:rPr lang="hu-HU" sz="2000" b="1" dirty="0"/>
            </a:br>
            <a:r>
              <a:rPr lang="hu-HU" sz="2000" dirty="0"/>
              <a:t>(pl. Vörös-tó)</a:t>
            </a:r>
          </a:p>
          <a:p>
            <a:r>
              <a:rPr lang="hu-HU" sz="2000" b="1" dirty="0"/>
              <a:t>mesterséges tavak </a:t>
            </a:r>
            <a:br>
              <a:rPr lang="hu-HU" sz="2000" b="1" dirty="0"/>
            </a:br>
            <a:r>
              <a:rPr lang="hu-HU" sz="2000" dirty="0"/>
              <a:t>(pl. hortobágyi halastavak, Tisza-tó, Feneketlen-tó)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59224E7-30EA-41D8-9310-F41F72A5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3B9D3-143A-477A-9263-B44565F0FCB9}" type="slidenum">
              <a:rPr lang="hu-HU" smtClean="0"/>
              <a:pPr/>
              <a:t>4</a:t>
            </a:fld>
            <a:endParaRPr lang="hu-HU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09EDF16D-BD5F-44C8-A846-F8EC9C3868A2}"/>
              </a:ext>
            </a:extLst>
          </p:cNvPr>
          <p:cNvSpPr/>
          <p:nvPr/>
        </p:nvSpPr>
        <p:spPr>
          <a:xfrm>
            <a:off x="327567" y="6486181"/>
            <a:ext cx="47950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http://www4.vizugy.hu/vizrendezes/folyo_togazdalkodas/tavak</a:t>
            </a:r>
            <a:r>
              <a:rPr lang="hu-HU" sz="14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057901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125</Words>
  <Application>Microsoft Office PowerPoint</Application>
  <PresentationFormat>Diavetítés a képernyőre (4:3 oldalarány)</PresentationFormat>
  <Paragraphs>22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Tavak</vt:lpstr>
      <vt:lpstr>Mi a tó?</vt:lpstr>
      <vt:lpstr>A világ tíz legnagyobb tava</vt:lpstr>
      <vt:lpstr>Magyarországi tavak keletkezésük szerint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Andor Abonyi-Tóth</dc:creator>
  <cp:lastModifiedBy>Andor Abonyi-Tóth</cp:lastModifiedBy>
  <cp:revision>79</cp:revision>
  <dcterms:created xsi:type="dcterms:W3CDTF">2019-01-03T08:14:16Z</dcterms:created>
  <dcterms:modified xsi:type="dcterms:W3CDTF">2019-01-04T08:54:48Z</dcterms:modified>
</cp:coreProperties>
</file>