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49901"/>
    <a:srgbClr val="3674B1"/>
    <a:srgbClr val="F7B922"/>
    <a:srgbClr val="C28A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67" d="100"/>
          <a:sy n="67" d="100"/>
        </p:scale>
        <p:origin x="564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A2D7DF1-1C9B-43F0-900E-00831F05DA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2B333D92-A27F-4ABA-ABC5-22DFE7DBCC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3E9C0CF0-324D-454C-A237-0AE85C736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AA475-0BA3-4045-8897-F6B320165540}" type="datetimeFigureOut">
              <a:rPr lang="hu-HU" smtClean="0"/>
              <a:t>2020. 01. 03.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A3F6C7C-DDA0-4266-AF7E-4469BAAE4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BDD7EAF-0A7E-4C13-9F6B-1CE0F3FEF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79C53-4914-4519-B7BF-A3677E18CB0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40354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3421B48-436F-40E6-9749-BE4B698C2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12EAEF5-0ABB-4827-A5C2-978F4A094B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6747E3F4-03ED-43AA-AB63-94345CC6F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AA475-0BA3-4045-8897-F6B320165540}" type="datetimeFigureOut">
              <a:rPr lang="hu-HU" smtClean="0"/>
              <a:t>2020. 01. 03.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5BC7DF61-C542-4762-8400-12227AAA8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6E67FF6-E732-4B24-859F-680021FB0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79C53-4914-4519-B7BF-A3677E18CB0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46484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AF8B68FB-B43F-4E43-8244-E757A220E3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E8344C17-D3AF-4637-ABF3-AFD378D553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123BCEAC-A4B6-4347-9F4A-ECEE443D1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AA475-0BA3-4045-8897-F6B320165540}" type="datetimeFigureOut">
              <a:rPr lang="hu-HU" smtClean="0"/>
              <a:t>2020. 01. 03.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27A3725-3264-4CA1-8609-8A99D74F5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99723E7D-C4C3-48E1-B4A4-FE46F9A2D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79C53-4914-4519-B7BF-A3677E18CB0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63624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666FFB2-1680-4271-9276-A4A74B2460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2AEAD135-999D-4127-937B-DBC7823F59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5F356E3A-4A5F-4985-8BC2-86F067AAA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AA475-0BA3-4045-8897-F6B320165540}" type="datetimeFigureOut">
              <a:rPr lang="hu-HU" smtClean="0"/>
              <a:t>2020. 01. 03.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61F89B1-67BD-4F50-9126-B5DDD69D3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B0F01D76-8E34-42BA-AEA9-79EF8EC84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79C53-4914-4519-B7BF-A3677E18CB0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1387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C6AE071-C0DB-4AE6-9701-16EE743DC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BD256560-19FD-4C5E-A2C6-2B4E40B51F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6AAB218D-9DA7-43AC-8F65-442FCE154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AA475-0BA3-4045-8897-F6B320165540}" type="datetimeFigureOut">
              <a:rPr lang="hu-HU" smtClean="0"/>
              <a:t>2020. 01. 03.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B9B2CAA3-8F31-4086-8697-64C4FA25C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32C95E57-2AF9-436E-9383-CA52A9BCF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79C53-4914-4519-B7BF-A3677E18CB0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46510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4F7748A-5EC6-4BC3-9A44-8BB51A1AF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ABBBD8E3-32C5-4B56-B9C9-F32B782ECC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3CECC6A8-25A5-4D6A-A49D-1F9B92DC56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11EF3BC2-3131-45D4-97FF-ABCEAAECD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AA475-0BA3-4045-8897-F6B320165540}" type="datetimeFigureOut">
              <a:rPr lang="hu-HU" smtClean="0"/>
              <a:t>2020. 01. 03.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D20FCEF5-BFE3-4A74-9438-AF065B57BC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2C9E0670-923E-44DE-A552-79C888695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79C53-4914-4519-B7BF-A3677E18CB0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4590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053E8A6-F8FE-4BB2-A0A9-F05720736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A489AEDD-7CFB-484D-AF1E-0D98CE710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DD83D6AD-AF03-438C-9377-7D8932CDDF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6C478B6E-11C2-4572-825E-00E6C2C453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8853A169-D549-4008-9D2A-B1DEB17B2B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62FC8DA5-825F-4944-9D58-7C0E28A23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AA475-0BA3-4045-8897-F6B320165540}" type="datetimeFigureOut">
              <a:rPr lang="hu-HU" smtClean="0"/>
              <a:t>2020. 01. 03.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1790C80F-EA62-4F57-9059-34AFAF4ED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9FB5A6E6-C9DF-4D7A-B412-BAC9D1F1B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79C53-4914-4519-B7BF-A3677E18CB0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88825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738D3B0-433C-4F7E-9F48-0C2C2B8363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8ACB702D-4700-4983-B364-D429D2ED2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AA475-0BA3-4045-8897-F6B320165540}" type="datetimeFigureOut">
              <a:rPr lang="hu-HU" smtClean="0"/>
              <a:t>2020. 01. 03.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60E8FEF0-7849-4781-96AE-46A91FC11B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AB8690C9-12EE-4308-85AC-318428645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79C53-4914-4519-B7BF-A3677E18CB0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59828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719FB688-654F-4F78-AFFF-30C83909B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AA475-0BA3-4045-8897-F6B320165540}" type="datetimeFigureOut">
              <a:rPr lang="hu-HU" smtClean="0"/>
              <a:t>2020. 01. 03.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8EBF3B35-5B58-4E64-A2D7-3050D3C6D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79E47E51-B5F2-4CAD-B0D2-63B4E156A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79C53-4914-4519-B7BF-A3677E18CB0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22319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31E9AB7-97A7-4C21-BE3F-EA4521822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601E56F5-58C8-4A0B-BC78-A2786C9743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EA8489E3-6004-4F7D-8E38-B3090E79B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A9DF2798-834B-4669-A9ED-983F1C6B3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AA475-0BA3-4045-8897-F6B320165540}" type="datetimeFigureOut">
              <a:rPr lang="hu-HU" smtClean="0"/>
              <a:t>2020. 01. 03.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B8451778-8776-46CF-8BC8-ACA3E1572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3DA7F4AA-FB20-441A-AFA6-E3C06FD97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79C53-4914-4519-B7BF-A3677E18CB0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65840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57147BF-E6F8-46E4-9B0F-C9012D74C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2581F9BA-C586-41B7-AC9D-27AE50C9BF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A5779FB-9390-4253-8818-42150C7429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13F2E963-5807-4231-962E-8BE8FB279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AA475-0BA3-4045-8897-F6B320165540}" type="datetimeFigureOut">
              <a:rPr lang="hu-HU" smtClean="0"/>
              <a:t>2020. 01. 03.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1C5C170-0CDE-4331-A5FB-536519D69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9B5A9479-F8E0-4B74-B2FE-8C198AD9E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79C53-4914-4519-B7BF-A3677E18CB0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34140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6C9983EC-0F2F-4571-837A-500D9165C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7050C894-D38E-42FB-AA61-D21694F9D9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7D2206F5-CCF7-4BD0-8761-6AA7C84529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AA475-0BA3-4045-8897-F6B320165540}" type="datetimeFigureOut">
              <a:rPr lang="hu-HU" smtClean="0"/>
              <a:t>2020. 01. 03.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2A99EF85-68C9-4CFC-B9C1-2DA7FD2081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414934C7-34D2-4801-808B-AE804669DD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079C53-4914-4519-B7BF-A3677E18CB0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3500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hu.wikipedia.org/wiki/Kateg%C3%B3ria:Magyar_rep%C3%BCl%C5%91g%C3%A9pek" TargetMode="Externa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agnusaircraft.com/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genpro.genevation.hu/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églalap 5">
            <a:extLst>
              <a:ext uri="{FF2B5EF4-FFF2-40B4-BE49-F238E27FC236}">
                <a16:creationId xmlns:a16="http://schemas.microsoft.com/office/drawing/2014/main" id="{415ADA2E-13E0-48C7-8CFA-5FB15F055347}"/>
              </a:ext>
            </a:extLst>
          </p:cNvPr>
          <p:cNvSpPr/>
          <p:nvPr/>
        </p:nvSpPr>
        <p:spPr>
          <a:xfrm>
            <a:off x="0" y="306485"/>
            <a:ext cx="12191999" cy="830996"/>
          </a:xfrm>
          <a:prstGeom prst="rect">
            <a:avLst/>
          </a:prstGeom>
          <a:solidFill>
            <a:srgbClr val="D499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7" name="Téglalap 6">
            <a:extLst>
              <a:ext uri="{FF2B5EF4-FFF2-40B4-BE49-F238E27FC236}">
                <a16:creationId xmlns:a16="http://schemas.microsoft.com/office/drawing/2014/main" id="{2A24F2E3-F03E-40AD-8BB8-91C644B113BE}"/>
              </a:ext>
            </a:extLst>
          </p:cNvPr>
          <p:cNvSpPr/>
          <p:nvPr/>
        </p:nvSpPr>
        <p:spPr>
          <a:xfrm>
            <a:off x="3004426" y="306484"/>
            <a:ext cx="91875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Magyar fejlesztésű repülőgépek</a:t>
            </a:r>
          </a:p>
        </p:txBody>
      </p:sp>
    </p:spTree>
    <p:extLst>
      <p:ext uri="{BB962C8B-B14F-4D97-AF65-F5344CB8AC3E}">
        <p14:creationId xmlns:p14="http://schemas.microsoft.com/office/powerpoint/2010/main" val="2737422382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674B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Kép 20" descr="A képen kültéri, sima, szállítás, repülő látható&#10;&#10;Automatikusan generált leírás">
            <a:extLst>
              <a:ext uri="{FF2B5EF4-FFF2-40B4-BE49-F238E27FC236}">
                <a16:creationId xmlns:a16="http://schemas.microsoft.com/office/drawing/2014/main" id="{A68E7238-7741-4E99-B715-332798A848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84976">
            <a:off x="1192101" y="94611"/>
            <a:ext cx="3639637" cy="2506770"/>
          </a:xfrm>
          <a:prstGeom prst="rect">
            <a:avLst/>
          </a:prstGeom>
        </p:spPr>
      </p:pic>
      <p:sp>
        <p:nvSpPr>
          <p:cNvPr id="2" name="Cím 1">
            <a:extLst>
              <a:ext uri="{FF2B5EF4-FFF2-40B4-BE49-F238E27FC236}">
                <a16:creationId xmlns:a16="http://schemas.microsoft.com/office/drawing/2014/main" id="{BF46C5AF-87FD-4326-A973-84DF4846E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4489" y="58986"/>
            <a:ext cx="6242028" cy="1291445"/>
          </a:xfrm>
          <a:noFill/>
        </p:spPr>
        <p:txBody>
          <a:bodyPr>
            <a:normAutofit/>
          </a:bodyPr>
          <a:lstStyle/>
          <a:p>
            <a:pPr algn="r"/>
            <a:r>
              <a:rPr lang="hu-HU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Korai fejlesztések</a:t>
            </a:r>
          </a:p>
        </p:txBody>
      </p:sp>
      <p:grpSp>
        <p:nvGrpSpPr>
          <p:cNvPr id="24" name="Csoportba foglalás 23">
            <a:extLst>
              <a:ext uri="{FF2B5EF4-FFF2-40B4-BE49-F238E27FC236}">
                <a16:creationId xmlns:a16="http://schemas.microsoft.com/office/drawing/2014/main" id="{F75E6794-DDD8-4C2D-8F7D-5DB195B16736}"/>
              </a:ext>
            </a:extLst>
          </p:cNvPr>
          <p:cNvGrpSpPr/>
          <p:nvPr/>
        </p:nvGrpSpPr>
        <p:grpSpPr>
          <a:xfrm>
            <a:off x="226812" y="2669946"/>
            <a:ext cx="4860000" cy="4032000"/>
            <a:chOff x="226812" y="2669946"/>
            <a:chExt cx="4860000" cy="4032000"/>
          </a:xfrm>
        </p:grpSpPr>
        <p:sp>
          <p:nvSpPr>
            <p:cNvPr id="19" name="Szövegdoboz 18">
              <a:extLst>
                <a:ext uri="{FF2B5EF4-FFF2-40B4-BE49-F238E27FC236}">
                  <a16:creationId xmlns:a16="http://schemas.microsoft.com/office/drawing/2014/main" id="{B24E2124-5498-49D7-A80F-A86D69593D35}"/>
                </a:ext>
              </a:extLst>
            </p:cNvPr>
            <p:cNvSpPr txBox="1"/>
            <p:nvPr/>
          </p:nvSpPr>
          <p:spPr>
            <a:xfrm rot="21480000">
              <a:off x="226812" y="2669946"/>
              <a:ext cx="4860000" cy="40320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hu-HU" dirty="0"/>
            </a:p>
          </p:txBody>
        </p:sp>
        <p:grpSp>
          <p:nvGrpSpPr>
            <p:cNvPr id="16" name="Csoportba foglalás 15">
              <a:extLst>
                <a:ext uri="{FF2B5EF4-FFF2-40B4-BE49-F238E27FC236}">
                  <a16:creationId xmlns:a16="http://schemas.microsoft.com/office/drawing/2014/main" id="{4D42370C-BE2B-4837-9D5C-BEAB07FDBF23}"/>
                </a:ext>
              </a:extLst>
            </p:cNvPr>
            <p:cNvGrpSpPr/>
            <p:nvPr/>
          </p:nvGrpSpPr>
          <p:grpSpPr>
            <a:xfrm rot="21480000">
              <a:off x="309119" y="2732678"/>
              <a:ext cx="4715661" cy="3945952"/>
              <a:chOff x="308618" y="2733401"/>
              <a:chExt cx="4715661" cy="3945952"/>
            </a:xfrm>
          </p:grpSpPr>
          <p:sp>
            <p:nvSpPr>
              <p:cNvPr id="7" name="Téglalap 6">
                <a:extLst>
                  <a:ext uri="{FF2B5EF4-FFF2-40B4-BE49-F238E27FC236}">
                    <a16:creationId xmlns:a16="http://schemas.microsoft.com/office/drawing/2014/main" id="{AC47E8FA-8AEA-44A5-8C87-F0BD62A2057A}"/>
                  </a:ext>
                </a:extLst>
              </p:cNvPr>
              <p:cNvSpPr/>
              <p:nvPr/>
            </p:nvSpPr>
            <p:spPr>
              <a:xfrm>
                <a:off x="315832" y="5479024"/>
                <a:ext cx="4687968" cy="1200329"/>
              </a:xfrm>
              <a:prstGeom prst="rect">
                <a:avLst/>
              </a:prstGeom>
              <a:solidFill>
                <a:schemeClr val="bg1">
                  <a:alpha val="0"/>
                </a:schemeClr>
              </a:solidFill>
            </p:spPr>
            <p:txBody>
              <a:bodyPr wrap="square">
                <a:spAutoFit/>
              </a:bodyPr>
              <a:lstStyle/>
              <a:p>
                <a:r>
                  <a:rPr lang="hu-HU" dirty="0"/>
                  <a:t>A </a:t>
                </a:r>
                <a:r>
                  <a:rPr lang="hu-HU" b="1" dirty="0"/>
                  <a:t>GAK–22 </a:t>
                </a:r>
                <a:r>
                  <a:rPr lang="hu-HU" b="1" dirty="0" err="1"/>
                  <a:t>Dino</a:t>
                </a:r>
                <a:r>
                  <a:rPr lang="hu-HU" dirty="0"/>
                  <a:t> Magyarországon a Ganz-</a:t>
                </a:r>
                <a:r>
                  <a:rPr lang="hu-HU" dirty="0" err="1"/>
                  <a:t>Avia</a:t>
                </a:r>
                <a:r>
                  <a:rPr lang="hu-HU" dirty="0"/>
                  <a:t> Kft.-nél az 1990-es évek elején tervezett és megépített kétfedelű, többcélú könnyű</a:t>
                </a:r>
              </a:p>
              <a:p>
                <a:r>
                  <a:rPr lang="hu-HU" dirty="0"/>
                  <a:t>repülőgép.</a:t>
                </a:r>
              </a:p>
            </p:txBody>
          </p:sp>
          <p:pic>
            <p:nvPicPr>
              <p:cNvPr id="9" name="Kép 8" descr="A képen épület, kék, asztal, szék látható&#10;&#10;Automatikusan generált leírás">
                <a:extLst>
                  <a:ext uri="{FF2B5EF4-FFF2-40B4-BE49-F238E27FC236}">
                    <a16:creationId xmlns:a16="http://schemas.microsoft.com/office/drawing/2014/main" id="{B7D4AD1F-B33A-4DB8-A29D-D290E68B7D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8618" y="2733401"/>
                <a:ext cx="4715661" cy="2775017"/>
              </a:xfrm>
              <a:prstGeom prst="rect">
                <a:avLst/>
              </a:prstGeom>
            </p:spPr>
          </p:pic>
        </p:grpSp>
      </p:grpSp>
      <p:grpSp>
        <p:nvGrpSpPr>
          <p:cNvPr id="23" name="Csoportba foglalás 22">
            <a:extLst>
              <a:ext uri="{FF2B5EF4-FFF2-40B4-BE49-F238E27FC236}">
                <a16:creationId xmlns:a16="http://schemas.microsoft.com/office/drawing/2014/main" id="{096ABB05-69EF-43FC-8CC2-094DF1A493D0}"/>
              </a:ext>
            </a:extLst>
          </p:cNvPr>
          <p:cNvGrpSpPr/>
          <p:nvPr/>
        </p:nvGrpSpPr>
        <p:grpSpPr>
          <a:xfrm>
            <a:off x="5619242" y="2725341"/>
            <a:ext cx="6120000" cy="3456602"/>
            <a:chOff x="5619242" y="2725341"/>
            <a:chExt cx="6120000" cy="3456602"/>
          </a:xfrm>
        </p:grpSpPr>
        <p:sp>
          <p:nvSpPr>
            <p:cNvPr id="18" name="Szövegdoboz 17">
              <a:extLst>
                <a:ext uri="{FF2B5EF4-FFF2-40B4-BE49-F238E27FC236}">
                  <a16:creationId xmlns:a16="http://schemas.microsoft.com/office/drawing/2014/main" id="{D8F710BC-40B7-4AB7-B531-B76AD671F5D5}"/>
                </a:ext>
              </a:extLst>
            </p:cNvPr>
            <p:cNvSpPr txBox="1"/>
            <p:nvPr/>
          </p:nvSpPr>
          <p:spPr>
            <a:xfrm rot="174112">
              <a:off x="5619242" y="2725341"/>
              <a:ext cx="6120000" cy="345660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hu-HU" dirty="0"/>
            </a:p>
          </p:txBody>
        </p:sp>
        <p:grpSp>
          <p:nvGrpSpPr>
            <p:cNvPr id="17" name="Csoportba foglalás 16">
              <a:extLst>
                <a:ext uri="{FF2B5EF4-FFF2-40B4-BE49-F238E27FC236}">
                  <a16:creationId xmlns:a16="http://schemas.microsoft.com/office/drawing/2014/main" id="{60F4965B-4FEA-4D2D-A146-D0C655C82A3F}"/>
                </a:ext>
              </a:extLst>
            </p:cNvPr>
            <p:cNvGrpSpPr/>
            <p:nvPr/>
          </p:nvGrpSpPr>
          <p:grpSpPr>
            <a:xfrm rot="166376">
              <a:off x="5675711" y="2794658"/>
              <a:ext cx="5994895" cy="3322473"/>
              <a:chOff x="6197104" y="3535527"/>
              <a:chExt cx="5994895" cy="3322473"/>
            </a:xfrm>
          </p:grpSpPr>
          <p:pic>
            <p:nvPicPr>
              <p:cNvPr id="5" name="Kép 4" descr="A képen épület, beltéri, ablak, kicsi látható&#10;&#10;Automatikusan generált leírás">
                <a:extLst>
                  <a:ext uri="{FF2B5EF4-FFF2-40B4-BE49-F238E27FC236}">
                    <a16:creationId xmlns:a16="http://schemas.microsoft.com/office/drawing/2014/main" id="{230E0FC6-FEE4-4603-BBC8-E6776F10D7B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6381"/>
              <a:stretch/>
            </p:blipFill>
            <p:spPr>
              <a:xfrm>
                <a:off x="6197104" y="3535527"/>
                <a:ext cx="5994895" cy="2676142"/>
              </a:xfrm>
              <a:prstGeom prst="rect">
                <a:avLst/>
              </a:prstGeom>
            </p:spPr>
          </p:pic>
          <p:sp>
            <p:nvSpPr>
              <p:cNvPr id="3" name="Téglalap 2">
                <a:extLst>
                  <a:ext uri="{FF2B5EF4-FFF2-40B4-BE49-F238E27FC236}">
                    <a16:creationId xmlns:a16="http://schemas.microsoft.com/office/drawing/2014/main" id="{40EB20B8-E08E-42EF-B585-C0513B4E8336}"/>
                  </a:ext>
                </a:extLst>
              </p:cNvPr>
              <p:cNvSpPr/>
              <p:nvPr/>
            </p:nvSpPr>
            <p:spPr>
              <a:xfrm>
                <a:off x="6197105" y="6211669"/>
                <a:ext cx="5994894" cy="646331"/>
              </a:xfrm>
              <a:prstGeom prst="rect">
                <a:avLst/>
              </a:prstGeom>
              <a:solidFill>
                <a:schemeClr val="bg1">
                  <a:alpha val="0"/>
                </a:schemeClr>
              </a:solidFill>
            </p:spPr>
            <p:txBody>
              <a:bodyPr wrap="square">
                <a:spAutoFit/>
              </a:bodyPr>
              <a:lstStyle/>
              <a:p>
                <a:r>
                  <a:rPr lang="hu-HU" dirty="0"/>
                  <a:t>Az </a:t>
                </a:r>
                <a:r>
                  <a:rPr lang="hu-HU" b="1" dirty="0"/>
                  <a:t>A–01 Famadár </a:t>
                </a:r>
                <a:r>
                  <a:rPr lang="hu-HU" dirty="0"/>
                  <a:t>magyar ultrakönnyű repülőgép, melyet a Ganz-</a:t>
                </a:r>
                <a:r>
                  <a:rPr lang="hu-HU" dirty="0" err="1"/>
                  <a:t>Avia</a:t>
                </a:r>
                <a:r>
                  <a:rPr lang="hu-HU" dirty="0"/>
                  <a:t> Kft. épített az 1980-as évek közepén.</a:t>
                </a:r>
              </a:p>
            </p:txBody>
          </p:sp>
        </p:grpSp>
      </p:grpSp>
      <p:sp>
        <p:nvSpPr>
          <p:cNvPr id="15" name="Téglalap 14">
            <a:extLst>
              <a:ext uri="{FF2B5EF4-FFF2-40B4-BE49-F238E27FC236}">
                <a16:creationId xmlns:a16="http://schemas.microsoft.com/office/drawing/2014/main" id="{FB21CBB1-2F99-4155-93D9-29767F05C75B}"/>
              </a:ext>
            </a:extLst>
          </p:cNvPr>
          <p:cNvSpPr/>
          <p:nvPr/>
        </p:nvSpPr>
        <p:spPr>
          <a:xfrm>
            <a:off x="8315503" y="6398904"/>
            <a:ext cx="33024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hu-HU" sz="2000" dirty="0">
                <a:solidFill>
                  <a:schemeClr val="bg1"/>
                </a:solidFill>
              </a:rPr>
              <a:t>Forrás: </a:t>
            </a:r>
            <a:r>
              <a:rPr lang="hu-HU" sz="2000" dirty="0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Wikipedia</a:t>
            </a:r>
            <a:endParaRPr lang="hu-HU" sz="2000" dirty="0">
              <a:solidFill>
                <a:schemeClr val="bg1"/>
              </a:solidFill>
            </a:endParaRPr>
          </a:p>
        </p:txBody>
      </p:sp>
      <p:grpSp>
        <p:nvGrpSpPr>
          <p:cNvPr id="34" name="Csoportba foglalás 33">
            <a:extLst>
              <a:ext uri="{FF2B5EF4-FFF2-40B4-BE49-F238E27FC236}">
                <a16:creationId xmlns:a16="http://schemas.microsoft.com/office/drawing/2014/main" id="{C4C4376E-112F-4F15-A16C-B08B961B0688}"/>
              </a:ext>
            </a:extLst>
          </p:cNvPr>
          <p:cNvGrpSpPr/>
          <p:nvPr/>
        </p:nvGrpSpPr>
        <p:grpSpPr>
          <a:xfrm>
            <a:off x="4318000" y="1488628"/>
            <a:ext cx="7504815" cy="646331"/>
            <a:chOff x="4318000" y="1488628"/>
            <a:chExt cx="7504815" cy="646331"/>
          </a:xfrm>
        </p:grpSpPr>
        <p:sp>
          <p:nvSpPr>
            <p:cNvPr id="11" name="Téglalap 10">
              <a:extLst>
                <a:ext uri="{FF2B5EF4-FFF2-40B4-BE49-F238E27FC236}">
                  <a16:creationId xmlns:a16="http://schemas.microsoft.com/office/drawing/2014/main" id="{2D73F9E2-341C-4772-BF4E-EA0E270B2B2D}"/>
                </a:ext>
              </a:extLst>
            </p:cNvPr>
            <p:cNvSpPr/>
            <p:nvPr/>
          </p:nvSpPr>
          <p:spPr>
            <a:xfrm>
              <a:off x="5118775" y="1488628"/>
              <a:ext cx="6704040" cy="646331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hu-HU" dirty="0"/>
                <a:t>Az</a:t>
              </a:r>
              <a:r>
                <a:rPr lang="hu-HU" b="1" dirty="0"/>
                <a:t> R–18 Kánya </a:t>
              </a:r>
              <a:r>
                <a:rPr lang="hu-HU" dirty="0"/>
                <a:t>Rubik Ernő által tervezett felsőszárnyas, kétszemélyes vontató és futárrepülőgép.</a:t>
              </a:r>
            </a:p>
          </p:txBody>
        </p:sp>
        <p:cxnSp>
          <p:nvCxnSpPr>
            <p:cNvPr id="26" name="Egyenes összekötő 25">
              <a:extLst>
                <a:ext uri="{FF2B5EF4-FFF2-40B4-BE49-F238E27FC236}">
                  <a16:creationId xmlns:a16="http://schemas.microsoft.com/office/drawing/2014/main" id="{363380B5-16AC-42E1-9E7A-DC4DD80F8BF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18000" y="1885950"/>
              <a:ext cx="800775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540112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 descr="A képen sima, út, kültéri, fű látható&#10;&#10;Automatikusan generált leírás">
            <a:extLst>
              <a:ext uri="{FF2B5EF4-FFF2-40B4-BE49-F238E27FC236}">
                <a16:creationId xmlns:a16="http://schemas.microsoft.com/office/drawing/2014/main" id="{6C419246-8330-46DE-B0A8-C5B7085F5A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Szövegdoboz 5">
            <a:extLst>
              <a:ext uri="{FF2B5EF4-FFF2-40B4-BE49-F238E27FC236}">
                <a16:creationId xmlns:a16="http://schemas.microsoft.com/office/drawing/2014/main" id="{D8355223-2643-459C-B1FF-2842A357637B}"/>
              </a:ext>
            </a:extLst>
          </p:cNvPr>
          <p:cNvSpPr txBox="1"/>
          <p:nvPr/>
        </p:nvSpPr>
        <p:spPr>
          <a:xfrm rot="21089577">
            <a:off x="6961384" y="5103443"/>
            <a:ext cx="59270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FUSION 212</a:t>
            </a:r>
          </a:p>
        </p:txBody>
      </p:sp>
      <p:sp>
        <p:nvSpPr>
          <p:cNvPr id="7" name="Téglalap 6">
            <a:extLst>
              <a:ext uri="{FF2B5EF4-FFF2-40B4-BE49-F238E27FC236}">
                <a16:creationId xmlns:a16="http://schemas.microsoft.com/office/drawing/2014/main" id="{3CE41056-A9BB-4FFE-A423-CF244150E2AF}"/>
              </a:ext>
            </a:extLst>
          </p:cNvPr>
          <p:cNvSpPr/>
          <p:nvPr/>
        </p:nvSpPr>
        <p:spPr>
          <a:xfrm rot="21388727">
            <a:off x="317119" y="1388373"/>
            <a:ext cx="1131543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3200" b="0" i="0" dirty="0">
                <a:solidFill>
                  <a:srgbClr val="FFFFFF"/>
                </a:solidFill>
                <a:effectLst/>
              </a:rPr>
              <a:t>A </a:t>
            </a:r>
            <a:r>
              <a:rPr lang="hu-HU" sz="3200" b="0" i="0" dirty="0" err="1">
                <a:solidFill>
                  <a:srgbClr val="FFFFFF"/>
                </a:solidFill>
                <a:effectLst/>
              </a:rPr>
              <a:t>Fusion</a:t>
            </a:r>
            <a:r>
              <a:rPr lang="hu-HU" sz="3200" b="0" i="0" dirty="0">
                <a:solidFill>
                  <a:srgbClr val="FFFFFF"/>
                </a:solidFill>
                <a:effectLst/>
              </a:rPr>
              <a:t> 212 megbízható, gazdaságos, kényelmes és megfizethető. A repülőgép egy alsó szárnyas ’</a:t>
            </a:r>
            <a:r>
              <a:rPr lang="hu-HU" sz="3200" b="0" i="0" dirty="0" err="1">
                <a:solidFill>
                  <a:srgbClr val="FFFFFF"/>
                </a:solidFill>
                <a:effectLst/>
              </a:rPr>
              <a:t>monoplane</a:t>
            </a:r>
            <a:r>
              <a:rPr lang="hu-HU" sz="3200" b="0" i="0" dirty="0">
                <a:solidFill>
                  <a:srgbClr val="FFFFFF"/>
                </a:solidFill>
                <a:effectLst/>
              </a:rPr>
              <a:t>’, melynek szimmetrikus szárnyprofilja biztosítja a kiváló </a:t>
            </a:r>
            <a:r>
              <a:rPr lang="hu-HU" sz="3200" b="0" i="0" dirty="0" err="1">
                <a:solidFill>
                  <a:srgbClr val="FFFFFF"/>
                </a:solidFill>
                <a:effectLst/>
              </a:rPr>
              <a:t>aerobatikus</a:t>
            </a:r>
            <a:r>
              <a:rPr lang="hu-HU" sz="3200" b="0" i="0" dirty="0">
                <a:solidFill>
                  <a:srgbClr val="FFFFFF"/>
                </a:solidFill>
                <a:effectLst/>
              </a:rPr>
              <a:t> képességeit.</a:t>
            </a:r>
            <a:endParaRPr lang="hu-HU" sz="3200" dirty="0"/>
          </a:p>
        </p:txBody>
      </p:sp>
      <p:sp>
        <p:nvSpPr>
          <p:cNvPr id="8" name="Téglalap 7">
            <a:extLst>
              <a:ext uri="{FF2B5EF4-FFF2-40B4-BE49-F238E27FC236}">
                <a16:creationId xmlns:a16="http://schemas.microsoft.com/office/drawing/2014/main" id="{ED0B9352-0FE8-4F3F-A883-60A2C26DE211}"/>
              </a:ext>
            </a:extLst>
          </p:cNvPr>
          <p:cNvSpPr/>
          <p:nvPr/>
        </p:nvSpPr>
        <p:spPr>
          <a:xfrm>
            <a:off x="8787350" y="6488668"/>
            <a:ext cx="34046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https://www.magnusaircraft.com/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9" name="Cím 1">
            <a:extLst>
              <a:ext uri="{FF2B5EF4-FFF2-40B4-BE49-F238E27FC236}">
                <a16:creationId xmlns:a16="http://schemas.microsoft.com/office/drawing/2014/main" id="{ED682E6A-208B-442E-B2C5-1D3AF002B0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6896100" cy="1371600"/>
          </a:xfrm>
          <a:noFill/>
        </p:spPr>
        <p:txBody>
          <a:bodyPr>
            <a:normAutofit/>
          </a:bodyPr>
          <a:lstStyle/>
          <a:p>
            <a:pPr algn="ctr"/>
            <a:r>
              <a:rPr lang="hu-HU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Modern fejlesztések</a:t>
            </a:r>
          </a:p>
        </p:txBody>
      </p:sp>
    </p:spTree>
    <p:extLst>
      <p:ext uri="{BB962C8B-B14F-4D97-AF65-F5344CB8AC3E}">
        <p14:creationId xmlns:p14="http://schemas.microsoft.com/office/powerpoint/2010/main" val="4526933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D773D7BE-02B4-40D7-8FA7-366AF012B5C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73"/>
          <a:stretch/>
        </p:blipFill>
        <p:spPr>
          <a:xfrm>
            <a:off x="0" y="0"/>
            <a:ext cx="12198928" cy="6858000"/>
          </a:xfrm>
          <a:prstGeom prst="rect">
            <a:avLst/>
          </a:prstGeom>
        </p:spPr>
      </p:pic>
      <p:sp>
        <p:nvSpPr>
          <p:cNvPr id="3" name="Tartalom helye 2">
            <a:extLst>
              <a:ext uri="{FF2B5EF4-FFF2-40B4-BE49-F238E27FC236}">
                <a16:creationId xmlns:a16="http://schemas.microsoft.com/office/drawing/2014/main" id="{552D9E08-1332-49D0-AE49-47DADB2102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8801" y="262023"/>
            <a:ext cx="7924800" cy="2163678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</a:pPr>
            <a:r>
              <a:rPr lang="hu-HU" sz="3200" dirty="0"/>
              <a:t>A világ első acél-karbon rácsszerkezetű anyagból készült egyszemélyes repülőjét 2018-ban mutatták be. </a:t>
            </a:r>
          </a:p>
          <a:p>
            <a:pPr>
              <a:lnSpc>
                <a:spcPct val="110000"/>
              </a:lnSpc>
            </a:pPr>
            <a:r>
              <a:rPr lang="hu-HU" sz="3200" dirty="0"/>
              <a:t>A GENPRO törzsének teherviselő szerkezete egy teljesen egyedi hibrid térrács.</a:t>
            </a:r>
          </a:p>
        </p:txBody>
      </p:sp>
      <p:sp>
        <p:nvSpPr>
          <p:cNvPr id="6" name="Szövegdoboz 5">
            <a:extLst>
              <a:ext uri="{FF2B5EF4-FFF2-40B4-BE49-F238E27FC236}">
                <a16:creationId xmlns:a16="http://schemas.microsoft.com/office/drawing/2014/main" id="{9E2C70B0-933B-4E08-B0F6-AC33276B4ADE}"/>
              </a:ext>
            </a:extLst>
          </p:cNvPr>
          <p:cNvSpPr txBox="1"/>
          <p:nvPr/>
        </p:nvSpPr>
        <p:spPr>
          <a:xfrm rot="21356788">
            <a:off x="316346" y="415595"/>
            <a:ext cx="43918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GENPRO</a:t>
            </a:r>
          </a:p>
        </p:txBody>
      </p:sp>
      <p:sp>
        <p:nvSpPr>
          <p:cNvPr id="2" name="Téglalap 1">
            <a:extLst>
              <a:ext uri="{FF2B5EF4-FFF2-40B4-BE49-F238E27FC236}">
                <a16:creationId xmlns:a16="http://schemas.microsoft.com/office/drawing/2014/main" id="{8DDA75E1-D0E2-458B-BEF1-892B07A29CC8}"/>
              </a:ext>
            </a:extLst>
          </p:cNvPr>
          <p:cNvSpPr/>
          <p:nvPr/>
        </p:nvSpPr>
        <p:spPr>
          <a:xfrm rot="247000">
            <a:off x="8883649" y="5927205"/>
            <a:ext cx="2972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http://genpro.genevation.hu/</a:t>
            </a:r>
            <a:endParaRPr lang="hu-H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904544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140</Words>
  <Application>Microsoft Office PowerPoint</Application>
  <PresentationFormat>Szélesvásznú</PresentationFormat>
  <Paragraphs>15</Paragraphs>
  <Slides>4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Office-téma</vt:lpstr>
      <vt:lpstr>PowerPoint-bemutató</vt:lpstr>
      <vt:lpstr>Korai fejlesztések</vt:lpstr>
      <vt:lpstr>Modern fejlesztések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Andor Abonyi-Tóth</dc:creator>
  <cp:lastModifiedBy>Andor Abonyi-Tóth</cp:lastModifiedBy>
  <cp:revision>67</cp:revision>
  <dcterms:created xsi:type="dcterms:W3CDTF">2019-12-04T14:09:43Z</dcterms:created>
  <dcterms:modified xsi:type="dcterms:W3CDTF">2020-01-03T11:58:28Z</dcterms:modified>
</cp:coreProperties>
</file>