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0" r:id="rId2"/>
    <p:sldId id="257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36B83"/>
    <a:srgbClr val="FFFFFF"/>
    <a:srgbClr val="F8A72B"/>
    <a:srgbClr val="0E84C4"/>
    <a:srgbClr val="0C84C4"/>
    <a:srgbClr val="E1D4B2"/>
    <a:srgbClr val="CCC29D"/>
    <a:srgbClr val="2A3D6D"/>
    <a:srgbClr val="0E1F39"/>
    <a:srgbClr val="F9A7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5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B0770-9F31-4A95-ADCD-99BEBC023EE8}" type="datetimeFigureOut">
              <a:rPr lang="hu-HU" smtClean="0"/>
              <a:t>2025. 03. 14.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7E89A-E593-42BD-9943-9378C03298F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659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A7E89A-E593-42BD-9943-9378C03298F0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93623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16051-B66C-4BD6-2CC3-32D8EA694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>
            <a:extLst>
              <a:ext uri="{FF2B5EF4-FFF2-40B4-BE49-F238E27FC236}">
                <a16:creationId xmlns:a16="http://schemas.microsoft.com/office/drawing/2014/main" id="{8BB108CA-D9DC-D421-11C0-EADF1E8746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>
            <a:extLst>
              <a:ext uri="{FF2B5EF4-FFF2-40B4-BE49-F238E27FC236}">
                <a16:creationId xmlns:a16="http://schemas.microsoft.com/office/drawing/2014/main" id="{C2DF2CD6-C546-D44C-2477-12ACFB1944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CE03B5B-DB19-D5A2-5F0E-FBD81BED50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A7E89A-E593-42BD-9943-9378C03298F0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4636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36B83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102489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0600" y="1600201"/>
            <a:ext cx="102489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églalap 28">
            <a:extLst>
              <a:ext uri="{FF2B5EF4-FFF2-40B4-BE49-F238E27FC236}">
                <a16:creationId xmlns:a16="http://schemas.microsoft.com/office/drawing/2014/main" id="{BC878A0C-DE86-88DE-B75A-7E9E2543966B}"/>
              </a:ext>
            </a:extLst>
          </p:cNvPr>
          <p:cNvSpPr/>
          <p:nvPr/>
        </p:nvSpPr>
        <p:spPr>
          <a:xfrm>
            <a:off x="8839202" y="0"/>
            <a:ext cx="3352800" cy="6858000"/>
          </a:xfrm>
          <a:prstGeom prst="rect">
            <a:avLst/>
          </a:prstGeom>
          <a:solidFill>
            <a:srgbClr val="E1D4B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8" name="Téglalap 27">
            <a:extLst>
              <a:ext uri="{FF2B5EF4-FFF2-40B4-BE49-F238E27FC236}">
                <a16:creationId xmlns:a16="http://schemas.microsoft.com/office/drawing/2014/main" id="{7C9BA869-2388-A608-80E5-F1237330E2C7}"/>
              </a:ext>
            </a:extLst>
          </p:cNvPr>
          <p:cNvSpPr/>
          <p:nvPr/>
        </p:nvSpPr>
        <p:spPr>
          <a:xfrm>
            <a:off x="-1" y="368300"/>
            <a:ext cx="3352800" cy="6489699"/>
          </a:xfrm>
          <a:prstGeom prst="rect">
            <a:avLst/>
          </a:prstGeom>
          <a:solidFill>
            <a:srgbClr val="E1D4B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grpSp>
        <p:nvGrpSpPr>
          <p:cNvPr id="62" name="Csoportba foglalás 61">
            <a:extLst>
              <a:ext uri="{FF2B5EF4-FFF2-40B4-BE49-F238E27FC236}">
                <a16:creationId xmlns:a16="http://schemas.microsoft.com/office/drawing/2014/main" id="{CEAE1134-E03C-D4ED-C87E-392BA5510F47}"/>
              </a:ext>
            </a:extLst>
          </p:cNvPr>
          <p:cNvGrpSpPr/>
          <p:nvPr/>
        </p:nvGrpSpPr>
        <p:grpSpPr>
          <a:xfrm>
            <a:off x="64058" y="70704"/>
            <a:ext cx="2602097" cy="1441950"/>
            <a:chOff x="36895" y="85725"/>
            <a:chExt cx="2873262" cy="1557337"/>
          </a:xfrm>
        </p:grpSpPr>
        <p:sp>
          <p:nvSpPr>
            <p:cNvPr id="63" name="Hatszög 62">
              <a:extLst>
                <a:ext uri="{FF2B5EF4-FFF2-40B4-BE49-F238E27FC236}">
                  <a16:creationId xmlns:a16="http://schemas.microsoft.com/office/drawing/2014/main" id="{9F10A5BA-44D9-297C-F2EE-7FBA3FBB04CB}"/>
                </a:ext>
              </a:extLst>
            </p:cNvPr>
            <p:cNvSpPr/>
            <p:nvPr/>
          </p:nvSpPr>
          <p:spPr>
            <a:xfrm>
              <a:off x="36895" y="85725"/>
              <a:ext cx="1085850" cy="1000125"/>
            </a:xfrm>
            <a:prstGeom prst="hexagon">
              <a:avLst/>
            </a:prstGeom>
            <a:solidFill>
              <a:srgbClr val="0E8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64" name="Hatszög 63">
              <a:extLst>
                <a:ext uri="{FF2B5EF4-FFF2-40B4-BE49-F238E27FC236}">
                  <a16:creationId xmlns:a16="http://schemas.microsoft.com/office/drawing/2014/main" id="{9F7E65AD-4204-CE86-C929-AE817B55B6C8}"/>
                </a:ext>
              </a:extLst>
            </p:cNvPr>
            <p:cNvSpPr/>
            <p:nvPr/>
          </p:nvSpPr>
          <p:spPr>
            <a:xfrm>
              <a:off x="1824307" y="85725"/>
              <a:ext cx="1085850" cy="1000125"/>
            </a:xfrm>
            <a:prstGeom prst="hexagon">
              <a:avLst/>
            </a:prstGeom>
            <a:solidFill>
              <a:srgbClr val="F36B8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65" name="Hatszög 64">
              <a:extLst>
                <a:ext uri="{FF2B5EF4-FFF2-40B4-BE49-F238E27FC236}">
                  <a16:creationId xmlns:a16="http://schemas.microsoft.com/office/drawing/2014/main" id="{75777E3F-2351-9F7F-E21B-DEE1EDC71369}"/>
                </a:ext>
              </a:extLst>
            </p:cNvPr>
            <p:cNvSpPr/>
            <p:nvPr/>
          </p:nvSpPr>
          <p:spPr>
            <a:xfrm>
              <a:off x="925592" y="642937"/>
              <a:ext cx="1085850" cy="1000125"/>
            </a:xfrm>
            <a:prstGeom prst="hexagon">
              <a:avLst/>
            </a:prstGeom>
            <a:solidFill>
              <a:srgbClr val="F8A7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2" name="Csoportba foglalás 1">
            <a:extLst>
              <a:ext uri="{FF2B5EF4-FFF2-40B4-BE49-F238E27FC236}">
                <a16:creationId xmlns:a16="http://schemas.microsoft.com/office/drawing/2014/main" id="{C6424BF2-210B-D338-4065-244F6E2B85BE}"/>
              </a:ext>
            </a:extLst>
          </p:cNvPr>
          <p:cNvGrpSpPr/>
          <p:nvPr/>
        </p:nvGrpSpPr>
        <p:grpSpPr>
          <a:xfrm flipV="1">
            <a:off x="9486241" y="5302185"/>
            <a:ext cx="2602097" cy="1441950"/>
            <a:chOff x="36895" y="85725"/>
            <a:chExt cx="2873262" cy="1557337"/>
          </a:xfrm>
        </p:grpSpPr>
        <p:sp>
          <p:nvSpPr>
            <p:cNvPr id="3" name="Hatszög 2">
              <a:extLst>
                <a:ext uri="{FF2B5EF4-FFF2-40B4-BE49-F238E27FC236}">
                  <a16:creationId xmlns:a16="http://schemas.microsoft.com/office/drawing/2014/main" id="{E7067EB1-7EC7-2DE1-8D4E-037C52774C9D}"/>
                </a:ext>
              </a:extLst>
            </p:cNvPr>
            <p:cNvSpPr/>
            <p:nvPr/>
          </p:nvSpPr>
          <p:spPr>
            <a:xfrm>
              <a:off x="36895" y="85725"/>
              <a:ext cx="1085850" cy="1000125"/>
            </a:xfrm>
            <a:prstGeom prst="hexagon">
              <a:avLst/>
            </a:prstGeom>
            <a:solidFill>
              <a:srgbClr val="0E8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" name="Hatszög 3">
              <a:extLst>
                <a:ext uri="{FF2B5EF4-FFF2-40B4-BE49-F238E27FC236}">
                  <a16:creationId xmlns:a16="http://schemas.microsoft.com/office/drawing/2014/main" id="{942E7722-BB63-678E-EB9F-E38CBAFF0C64}"/>
                </a:ext>
              </a:extLst>
            </p:cNvPr>
            <p:cNvSpPr/>
            <p:nvPr/>
          </p:nvSpPr>
          <p:spPr>
            <a:xfrm>
              <a:off x="1824307" y="85725"/>
              <a:ext cx="1085850" cy="1000125"/>
            </a:xfrm>
            <a:prstGeom prst="hexagon">
              <a:avLst/>
            </a:prstGeom>
            <a:solidFill>
              <a:srgbClr val="F36B8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5" name="Hatszög 4">
              <a:extLst>
                <a:ext uri="{FF2B5EF4-FFF2-40B4-BE49-F238E27FC236}">
                  <a16:creationId xmlns:a16="http://schemas.microsoft.com/office/drawing/2014/main" id="{C95C5349-339C-9BAE-4200-08FBE6456DAD}"/>
                </a:ext>
              </a:extLst>
            </p:cNvPr>
            <p:cNvSpPr/>
            <p:nvPr/>
          </p:nvSpPr>
          <p:spPr>
            <a:xfrm>
              <a:off x="925592" y="642937"/>
              <a:ext cx="1085850" cy="1000125"/>
            </a:xfrm>
            <a:prstGeom prst="hexagon">
              <a:avLst/>
            </a:prstGeom>
            <a:solidFill>
              <a:srgbClr val="F8A7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7" name="Kép 6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2D290134-A609-98EB-BE24-8760875D6E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968" y="423479"/>
            <a:ext cx="5202000" cy="156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934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12">
            <a:extLst>
              <a:ext uri="{FF2B5EF4-FFF2-40B4-BE49-F238E27FC236}">
                <a16:creationId xmlns:a16="http://schemas.microsoft.com/office/drawing/2014/main" id="{1B55D45A-0C71-73B5-7B54-60C23D5FF0F9}"/>
              </a:ext>
            </a:extLst>
          </p:cNvPr>
          <p:cNvSpPr/>
          <p:nvPr/>
        </p:nvSpPr>
        <p:spPr>
          <a:xfrm>
            <a:off x="3565055" y="421949"/>
            <a:ext cx="5220000" cy="5976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pic>
        <p:nvPicPr>
          <p:cNvPr id="4" name="Kép 3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816D912D-40D5-4A14-DCAD-A91FEB4BB9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6674"/>
          <a:stretch/>
        </p:blipFill>
        <p:spPr>
          <a:xfrm>
            <a:off x="3638349" y="1800000"/>
            <a:ext cx="1113856" cy="1002952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23C60E71-8643-F178-9A18-4CE631CE44EF}"/>
              </a:ext>
            </a:extLst>
          </p:cNvPr>
          <p:cNvSpPr txBox="1"/>
          <p:nvPr/>
        </p:nvSpPr>
        <p:spPr>
          <a:xfrm>
            <a:off x="4714777" y="1872596"/>
            <a:ext cx="405819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hu-HU" sz="2800" dirty="0">
                <a:latin typeface="Segoe Print" panose="02000600000000000000" pitchFamily="2" charset="0"/>
              </a:rPr>
              <a:t>Online platform kézműveseknek</a:t>
            </a:r>
          </a:p>
        </p:txBody>
      </p:sp>
      <p:pic>
        <p:nvPicPr>
          <p:cNvPr id="14" name="Kép 13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36DAE361-217F-FC32-B7A4-8ED09FD7757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6674"/>
          <a:stretch/>
        </p:blipFill>
        <p:spPr>
          <a:xfrm>
            <a:off x="3638349" y="3240000"/>
            <a:ext cx="1113856" cy="1002952"/>
          </a:xfrm>
          <a:prstGeom prst="rect">
            <a:avLst/>
          </a:prstGeom>
        </p:spPr>
      </p:pic>
      <p:pic>
        <p:nvPicPr>
          <p:cNvPr id="15" name="Kép 14" descr="A képen Betűtípus, Grafika, Grafikus tervezés, emblém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3421826D-FB28-9FAD-BD05-B16E0020D8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6674"/>
          <a:stretch/>
        </p:blipFill>
        <p:spPr>
          <a:xfrm>
            <a:off x="3638349" y="4680000"/>
            <a:ext cx="1113856" cy="1002952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ED839841-6B91-A775-5159-73156575B2B3}"/>
              </a:ext>
            </a:extLst>
          </p:cNvPr>
          <p:cNvSpPr txBox="1"/>
          <p:nvPr/>
        </p:nvSpPr>
        <p:spPr>
          <a:xfrm>
            <a:off x="4689645" y="3257591"/>
            <a:ext cx="405819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hu-HU" sz="2800" dirty="0">
                <a:latin typeface="Segoe Print" panose="02000600000000000000" pitchFamily="2" charset="0"/>
              </a:rPr>
              <a:t>Különleges, kézzel készített termékek</a:t>
            </a:r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D0F4E18E-A822-1F67-E18D-DD04F5A45D4F}"/>
              </a:ext>
            </a:extLst>
          </p:cNvPr>
          <p:cNvSpPr txBox="1"/>
          <p:nvPr/>
        </p:nvSpPr>
        <p:spPr>
          <a:xfrm>
            <a:off x="4689645" y="4780182"/>
            <a:ext cx="40769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50" lvl="1" indent="0">
              <a:buNone/>
            </a:pPr>
            <a:r>
              <a:rPr lang="hu-HU" sz="2800" dirty="0">
                <a:latin typeface="Segoe Print" panose="02000600000000000000" pitchFamily="2" charset="0"/>
              </a:rPr>
              <a:t>Nemzetközi értékesítés</a:t>
            </a:r>
          </a:p>
        </p:txBody>
      </p:sp>
      <p:pic>
        <p:nvPicPr>
          <p:cNvPr id="27" name="Kép 26" descr="A képen szirom, Virágkötészet, virág, Vágott virág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DE6B51E6-B24F-9AB5-F1A9-8C8CEFC1C49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0513"/>
          <a:stretch/>
        </p:blipFill>
        <p:spPr>
          <a:xfrm>
            <a:off x="0" y="431475"/>
            <a:ext cx="3231197" cy="5976000"/>
          </a:xfrm>
          <a:prstGeom prst="rect">
            <a:avLst/>
          </a:prstGeom>
        </p:spPr>
      </p:pic>
      <p:pic>
        <p:nvPicPr>
          <p:cNvPr id="29" name="Kép 28" descr="A képen fedett pályás, rajzfilm, asztal, játékbaba látható&#10;&#10;Előfordulhat, hogy a mesterséges intelligencia által létrehozott tartalom helytelen.">
            <a:extLst>
              <a:ext uri="{FF2B5EF4-FFF2-40B4-BE49-F238E27FC236}">
                <a16:creationId xmlns:a16="http://schemas.microsoft.com/office/drawing/2014/main" id="{B5E13ABE-4030-FB01-3661-CB7720CA34C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641" r="22755"/>
          <a:stretch/>
        </p:blipFill>
        <p:spPr>
          <a:xfrm>
            <a:off x="9124830" y="429054"/>
            <a:ext cx="3083890" cy="5976000"/>
          </a:xfrm>
          <a:prstGeom prst="rect">
            <a:avLst/>
          </a:prstGeom>
        </p:spPr>
      </p:pic>
      <p:sp>
        <p:nvSpPr>
          <p:cNvPr id="32" name="Szövegdoboz 31">
            <a:extLst>
              <a:ext uri="{FF2B5EF4-FFF2-40B4-BE49-F238E27FC236}">
                <a16:creationId xmlns:a16="http://schemas.microsoft.com/office/drawing/2014/main" id="{83AB3DD2-14C1-892A-6D23-97788825042D}"/>
              </a:ext>
            </a:extLst>
          </p:cNvPr>
          <p:cNvSpPr txBox="1"/>
          <p:nvPr/>
        </p:nvSpPr>
        <p:spPr>
          <a:xfrm>
            <a:off x="3546555" y="627369"/>
            <a:ext cx="5220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800" b="1" dirty="0">
                <a:solidFill>
                  <a:srgbClr val="0C84C4"/>
                </a:solidFill>
                <a:latin typeface="Segoe Print" panose="02000600000000000000" pitchFamily="2" charset="0"/>
              </a:rPr>
              <a:t>Mi az a Zorka </a:t>
            </a:r>
            <a:br>
              <a:rPr lang="hu-HU" sz="2800" b="1" dirty="0">
                <a:solidFill>
                  <a:srgbClr val="0C84C4"/>
                </a:solidFill>
                <a:latin typeface="Segoe Print" panose="02000600000000000000" pitchFamily="2" charset="0"/>
              </a:rPr>
            </a:br>
            <a:r>
              <a:rPr lang="it-IT" sz="2800" b="1" dirty="0">
                <a:solidFill>
                  <a:srgbClr val="0C84C4"/>
                </a:solidFill>
                <a:latin typeface="Segoe Print" panose="02000600000000000000" pitchFamily="2" charset="0"/>
              </a:rPr>
              <a:t>Online Piactér?</a:t>
            </a:r>
            <a:endParaRPr lang="hu-HU" sz="2800" b="1" dirty="0">
              <a:solidFill>
                <a:srgbClr val="0C84C4"/>
              </a:solidFill>
            </a:endParaRPr>
          </a:p>
        </p:txBody>
      </p:sp>
      <p:grpSp>
        <p:nvGrpSpPr>
          <p:cNvPr id="2" name="Csoportba foglalás 1">
            <a:extLst>
              <a:ext uri="{FF2B5EF4-FFF2-40B4-BE49-F238E27FC236}">
                <a16:creationId xmlns:a16="http://schemas.microsoft.com/office/drawing/2014/main" id="{FA41E24A-5C90-E33E-7A40-99A3F38DE029}"/>
              </a:ext>
            </a:extLst>
          </p:cNvPr>
          <p:cNvGrpSpPr/>
          <p:nvPr/>
        </p:nvGrpSpPr>
        <p:grpSpPr>
          <a:xfrm>
            <a:off x="64058" y="70704"/>
            <a:ext cx="2602097" cy="1441950"/>
            <a:chOff x="36895" y="85725"/>
            <a:chExt cx="2873262" cy="1557337"/>
          </a:xfrm>
        </p:grpSpPr>
        <p:sp>
          <p:nvSpPr>
            <p:cNvPr id="3" name="Hatszög 2">
              <a:extLst>
                <a:ext uri="{FF2B5EF4-FFF2-40B4-BE49-F238E27FC236}">
                  <a16:creationId xmlns:a16="http://schemas.microsoft.com/office/drawing/2014/main" id="{AC5135C8-9293-6C3F-159B-8AD435A97A80}"/>
                </a:ext>
              </a:extLst>
            </p:cNvPr>
            <p:cNvSpPr/>
            <p:nvPr/>
          </p:nvSpPr>
          <p:spPr>
            <a:xfrm>
              <a:off x="36895" y="85725"/>
              <a:ext cx="1085850" cy="1000125"/>
            </a:xfrm>
            <a:prstGeom prst="hexagon">
              <a:avLst/>
            </a:prstGeom>
            <a:solidFill>
              <a:srgbClr val="0E8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Hatszög 4">
              <a:extLst>
                <a:ext uri="{FF2B5EF4-FFF2-40B4-BE49-F238E27FC236}">
                  <a16:creationId xmlns:a16="http://schemas.microsoft.com/office/drawing/2014/main" id="{06B7F9EE-F9C2-0C84-3F72-C3FB448884F8}"/>
                </a:ext>
              </a:extLst>
            </p:cNvPr>
            <p:cNvSpPr/>
            <p:nvPr/>
          </p:nvSpPr>
          <p:spPr>
            <a:xfrm>
              <a:off x="1824307" y="85725"/>
              <a:ext cx="1085850" cy="1000125"/>
            </a:xfrm>
            <a:prstGeom prst="hexagon">
              <a:avLst/>
            </a:prstGeom>
            <a:solidFill>
              <a:srgbClr val="F36B8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6" name="Hatszög 5">
              <a:extLst>
                <a:ext uri="{FF2B5EF4-FFF2-40B4-BE49-F238E27FC236}">
                  <a16:creationId xmlns:a16="http://schemas.microsoft.com/office/drawing/2014/main" id="{5E993FCD-A3F0-0ABF-82B4-F1A952F5548C}"/>
                </a:ext>
              </a:extLst>
            </p:cNvPr>
            <p:cNvSpPr/>
            <p:nvPr/>
          </p:nvSpPr>
          <p:spPr>
            <a:xfrm>
              <a:off x="925592" y="642937"/>
              <a:ext cx="1085850" cy="1000125"/>
            </a:xfrm>
            <a:prstGeom prst="hexagon">
              <a:avLst/>
            </a:prstGeom>
            <a:solidFill>
              <a:srgbClr val="F8A7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D7CFD0DC-2E48-07F6-0C97-67691B69ABA6}"/>
              </a:ext>
            </a:extLst>
          </p:cNvPr>
          <p:cNvGrpSpPr/>
          <p:nvPr/>
        </p:nvGrpSpPr>
        <p:grpSpPr>
          <a:xfrm flipV="1">
            <a:off x="9486241" y="5302185"/>
            <a:ext cx="2602097" cy="1441950"/>
            <a:chOff x="36895" y="85725"/>
            <a:chExt cx="2873262" cy="1557337"/>
          </a:xfrm>
        </p:grpSpPr>
        <p:sp>
          <p:nvSpPr>
            <p:cNvPr id="8" name="Hatszög 7">
              <a:extLst>
                <a:ext uri="{FF2B5EF4-FFF2-40B4-BE49-F238E27FC236}">
                  <a16:creationId xmlns:a16="http://schemas.microsoft.com/office/drawing/2014/main" id="{0EEB1E70-7E22-E45C-D409-F0C1297D2E5E}"/>
                </a:ext>
              </a:extLst>
            </p:cNvPr>
            <p:cNvSpPr/>
            <p:nvPr/>
          </p:nvSpPr>
          <p:spPr>
            <a:xfrm>
              <a:off x="36895" y="85725"/>
              <a:ext cx="1085850" cy="1000125"/>
            </a:xfrm>
            <a:prstGeom prst="hexagon">
              <a:avLst/>
            </a:prstGeom>
            <a:solidFill>
              <a:srgbClr val="0E8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Hatszög 8">
              <a:extLst>
                <a:ext uri="{FF2B5EF4-FFF2-40B4-BE49-F238E27FC236}">
                  <a16:creationId xmlns:a16="http://schemas.microsoft.com/office/drawing/2014/main" id="{A5A6EA59-BB52-27E0-9F02-FFFCC5FE35B9}"/>
                </a:ext>
              </a:extLst>
            </p:cNvPr>
            <p:cNvSpPr/>
            <p:nvPr/>
          </p:nvSpPr>
          <p:spPr>
            <a:xfrm>
              <a:off x="1824307" y="85725"/>
              <a:ext cx="1085850" cy="1000125"/>
            </a:xfrm>
            <a:prstGeom prst="hexagon">
              <a:avLst/>
            </a:prstGeom>
            <a:solidFill>
              <a:srgbClr val="F36B8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0" name="Hatszög 9">
              <a:extLst>
                <a:ext uri="{FF2B5EF4-FFF2-40B4-BE49-F238E27FC236}">
                  <a16:creationId xmlns:a16="http://schemas.microsoft.com/office/drawing/2014/main" id="{9CEA433E-34E8-60B8-3D7F-4DBA8049B772}"/>
                </a:ext>
              </a:extLst>
            </p:cNvPr>
            <p:cNvSpPr/>
            <p:nvPr/>
          </p:nvSpPr>
          <p:spPr>
            <a:xfrm>
              <a:off x="925592" y="642937"/>
              <a:ext cx="1085850" cy="1000125"/>
            </a:xfrm>
            <a:prstGeom prst="hexagon">
              <a:avLst/>
            </a:prstGeom>
            <a:solidFill>
              <a:srgbClr val="F8A7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8E8A9-DD72-0DC7-6780-782D13BC52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églalap 12">
            <a:extLst>
              <a:ext uri="{FF2B5EF4-FFF2-40B4-BE49-F238E27FC236}">
                <a16:creationId xmlns:a16="http://schemas.microsoft.com/office/drawing/2014/main" id="{9B60CB32-6252-7D3B-1DFC-91B9C524C1B2}"/>
              </a:ext>
            </a:extLst>
          </p:cNvPr>
          <p:cNvSpPr/>
          <p:nvPr/>
        </p:nvSpPr>
        <p:spPr>
          <a:xfrm>
            <a:off x="3565055" y="421949"/>
            <a:ext cx="5220000" cy="59760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32" name="Szövegdoboz 31">
            <a:extLst>
              <a:ext uri="{FF2B5EF4-FFF2-40B4-BE49-F238E27FC236}">
                <a16:creationId xmlns:a16="http://schemas.microsoft.com/office/drawing/2014/main" id="{C45A8C6C-EE2F-C088-CE02-E2A19C2C7F90}"/>
              </a:ext>
            </a:extLst>
          </p:cNvPr>
          <p:cNvSpPr txBox="1"/>
          <p:nvPr/>
        </p:nvSpPr>
        <p:spPr>
          <a:xfrm>
            <a:off x="3565055" y="647008"/>
            <a:ext cx="52200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u-HU" sz="2800" b="1" dirty="0">
                <a:solidFill>
                  <a:srgbClr val="0C84C4"/>
                </a:solidFill>
                <a:latin typeface="Segoe Print" panose="02000600000000000000" pitchFamily="2" charset="0"/>
              </a:rPr>
              <a:t>Munkában az üvegműves</a:t>
            </a:r>
            <a:endParaRPr lang="hu-HU" sz="2800" b="1" dirty="0">
              <a:solidFill>
                <a:srgbClr val="0C84C4"/>
              </a:solidFill>
            </a:endParaRPr>
          </a:p>
        </p:txBody>
      </p:sp>
      <p:pic>
        <p:nvPicPr>
          <p:cNvPr id="2" name="1696-149530469_tiny">
            <a:hlinkClick r:id="" action="ppaction://media"/>
            <a:extLst>
              <a:ext uri="{FF2B5EF4-FFF2-40B4-BE49-F238E27FC236}">
                <a16:creationId xmlns:a16="http://schemas.microsoft.com/office/drawing/2014/main" id="{96944621-8077-9662-0DF2-4ACA7DDEA7D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95952" y="1240083"/>
            <a:ext cx="4958206" cy="2788991"/>
          </a:xfrm>
          <a:prstGeom prst="rect">
            <a:avLst/>
          </a:prstGeom>
        </p:spPr>
      </p:pic>
      <p:graphicFrame>
        <p:nvGraphicFramePr>
          <p:cNvPr id="11" name="Táblázat 10">
            <a:extLst>
              <a:ext uri="{FF2B5EF4-FFF2-40B4-BE49-F238E27FC236}">
                <a16:creationId xmlns:a16="http://schemas.microsoft.com/office/drawing/2014/main" id="{DE66174B-FFCB-6208-46B3-E27D842676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210691"/>
              </p:ext>
            </p:extLst>
          </p:nvPr>
        </p:nvGraphicFramePr>
        <p:xfrm>
          <a:off x="3695952" y="4213704"/>
          <a:ext cx="4958206" cy="1997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348">
                  <a:extLst>
                    <a:ext uri="{9D8B030D-6E8A-4147-A177-3AD203B41FA5}">
                      <a16:colId xmlns:a16="http://schemas.microsoft.com/office/drawing/2014/main" val="3131380174"/>
                    </a:ext>
                  </a:extLst>
                </a:gridCol>
                <a:gridCol w="3205858">
                  <a:extLst>
                    <a:ext uri="{9D8B030D-6E8A-4147-A177-3AD203B41FA5}">
                      <a16:colId xmlns:a16="http://schemas.microsoft.com/office/drawing/2014/main" val="3933961349"/>
                    </a:ext>
                  </a:extLst>
                </a:gridCol>
              </a:tblGrid>
              <a:tr h="425079"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Tulajdonság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E84C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Leírás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E84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608905"/>
                  </a:ext>
                </a:extLst>
              </a:tr>
              <a:tr h="524070">
                <a:tc>
                  <a:txBody>
                    <a:bodyPr/>
                    <a:lstStyle/>
                    <a:p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Egyediség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A72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Minden darab kézzel készült és megismételhetetlen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A72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695194"/>
                  </a:ext>
                </a:extLst>
              </a:tr>
              <a:tr h="524070">
                <a:tc>
                  <a:txBody>
                    <a:bodyPr/>
                    <a:lstStyle/>
                    <a:p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Alapanyagok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Minőségi üveg, ólommentes kristály, színezett üvegek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2048375"/>
                  </a:ext>
                </a:extLst>
              </a:tr>
              <a:tr h="524070">
                <a:tc>
                  <a:txBody>
                    <a:bodyPr/>
                    <a:lstStyle/>
                    <a:p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Használati terület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6B8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u-HU" sz="1400" b="1" dirty="0">
                          <a:latin typeface="Segoe Print" panose="02000600000000000000" pitchFamily="2" charset="0"/>
                        </a:rPr>
                        <a:t>Dekoráció, ékszerek, lakberendezési tárgyak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6B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558291"/>
                  </a:ext>
                </a:extLst>
              </a:tr>
            </a:tbl>
          </a:graphicData>
        </a:graphic>
      </p:graphicFrame>
      <p:grpSp>
        <p:nvGrpSpPr>
          <p:cNvPr id="3" name="Csoportba foglalás 2">
            <a:extLst>
              <a:ext uri="{FF2B5EF4-FFF2-40B4-BE49-F238E27FC236}">
                <a16:creationId xmlns:a16="http://schemas.microsoft.com/office/drawing/2014/main" id="{AD925C1E-22FB-0B9F-C1F6-F221D0130A78}"/>
              </a:ext>
            </a:extLst>
          </p:cNvPr>
          <p:cNvGrpSpPr/>
          <p:nvPr/>
        </p:nvGrpSpPr>
        <p:grpSpPr>
          <a:xfrm>
            <a:off x="64058" y="70704"/>
            <a:ext cx="2602097" cy="1441950"/>
            <a:chOff x="36895" y="85725"/>
            <a:chExt cx="2873262" cy="1557337"/>
          </a:xfrm>
        </p:grpSpPr>
        <p:sp>
          <p:nvSpPr>
            <p:cNvPr id="4" name="Hatszög 3">
              <a:extLst>
                <a:ext uri="{FF2B5EF4-FFF2-40B4-BE49-F238E27FC236}">
                  <a16:creationId xmlns:a16="http://schemas.microsoft.com/office/drawing/2014/main" id="{B57F0825-1429-FAC4-D89F-675C169908B2}"/>
                </a:ext>
              </a:extLst>
            </p:cNvPr>
            <p:cNvSpPr/>
            <p:nvPr/>
          </p:nvSpPr>
          <p:spPr>
            <a:xfrm>
              <a:off x="36895" y="85725"/>
              <a:ext cx="1085850" cy="1000125"/>
            </a:xfrm>
            <a:prstGeom prst="hexagon">
              <a:avLst/>
            </a:prstGeom>
            <a:solidFill>
              <a:srgbClr val="0E8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Hatszög 4">
              <a:extLst>
                <a:ext uri="{FF2B5EF4-FFF2-40B4-BE49-F238E27FC236}">
                  <a16:creationId xmlns:a16="http://schemas.microsoft.com/office/drawing/2014/main" id="{E5E6ADD1-6397-DC7F-9D1B-10D8662AC755}"/>
                </a:ext>
              </a:extLst>
            </p:cNvPr>
            <p:cNvSpPr/>
            <p:nvPr/>
          </p:nvSpPr>
          <p:spPr>
            <a:xfrm>
              <a:off x="1824307" y="85725"/>
              <a:ext cx="1085850" cy="1000125"/>
            </a:xfrm>
            <a:prstGeom prst="hexagon">
              <a:avLst/>
            </a:prstGeom>
            <a:solidFill>
              <a:srgbClr val="F36B8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6" name="Hatszög 5">
              <a:extLst>
                <a:ext uri="{FF2B5EF4-FFF2-40B4-BE49-F238E27FC236}">
                  <a16:creationId xmlns:a16="http://schemas.microsoft.com/office/drawing/2014/main" id="{706F6B73-9AF0-028F-3700-7B73F152568E}"/>
                </a:ext>
              </a:extLst>
            </p:cNvPr>
            <p:cNvSpPr/>
            <p:nvPr/>
          </p:nvSpPr>
          <p:spPr>
            <a:xfrm>
              <a:off x="925592" y="642937"/>
              <a:ext cx="1085850" cy="1000125"/>
            </a:xfrm>
            <a:prstGeom prst="hexagon">
              <a:avLst/>
            </a:prstGeom>
            <a:solidFill>
              <a:srgbClr val="F8A7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E4B7AFA2-D074-57BB-DA01-A01F0F13761E}"/>
              </a:ext>
            </a:extLst>
          </p:cNvPr>
          <p:cNvGrpSpPr/>
          <p:nvPr/>
        </p:nvGrpSpPr>
        <p:grpSpPr>
          <a:xfrm flipV="1">
            <a:off x="9486241" y="5302185"/>
            <a:ext cx="2602097" cy="1441950"/>
            <a:chOff x="36895" y="85725"/>
            <a:chExt cx="2873262" cy="1557337"/>
          </a:xfrm>
        </p:grpSpPr>
        <p:sp>
          <p:nvSpPr>
            <p:cNvPr id="8" name="Hatszög 7">
              <a:extLst>
                <a:ext uri="{FF2B5EF4-FFF2-40B4-BE49-F238E27FC236}">
                  <a16:creationId xmlns:a16="http://schemas.microsoft.com/office/drawing/2014/main" id="{D025389A-8C04-095C-ED02-EF6770C9FC08}"/>
                </a:ext>
              </a:extLst>
            </p:cNvPr>
            <p:cNvSpPr/>
            <p:nvPr/>
          </p:nvSpPr>
          <p:spPr>
            <a:xfrm>
              <a:off x="36895" y="85725"/>
              <a:ext cx="1085850" cy="1000125"/>
            </a:xfrm>
            <a:prstGeom prst="hexagon">
              <a:avLst/>
            </a:prstGeom>
            <a:solidFill>
              <a:srgbClr val="0E84C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Hatszög 8">
              <a:extLst>
                <a:ext uri="{FF2B5EF4-FFF2-40B4-BE49-F238E27FC236}">
                  <a16:creationId xmlns:a16="http://schemas.microsoft.com/office/drawing/2014/main" id="{3C80D26E-41E7-7F86-6265-26C8A94129A0}"/>
                </a:ext>
              </a:extLst>
            </p:cNvPr>
            <p:cNvSpPr/>
            <p:nvPr/>
          </p:nvSpPr>
          <p:spPr>
            <a:xfrm>
              <a:off x="1824307" y="85725"/>
              <a:ext cx="1085850" cy="1000125"/>
            </a:xfrm>
            <a:prstGeom prst="hexagon">
              <a:avLst/>
            </a:prstGeom>
            <a:solidFill>
              <a:srgbClr val="F36B8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 dirty="0"/>
            </a:p>
          </p:txBody>
        </p:sp>
        <p:sp>
          <p:nvSpPr>
            <p:cNvPr id="10" name="Hatszög 9">
              <a:extLst>
                <a:ext uri="{FF2B5EF4-FFF2-40B4-BE49-F238E27FC236}">
                  <a16:creationId xmlns:a16="http://schemas.microsoft.com/office/drawing/2014/main" id="{84FBA317-9FC3-0C41-2837-B992093C9875}"/>
                </a:ext>
              </a:extLst>
            </p:cNvPr>
            <p:cNvSpPr/>
            <p:nvPr/>
          </p:nvSpPr>
          <p:spPr>
            <a:xfrm>
              <a:off x="925592" y="642937"/>
              <a:ext cx="1085850" cy="1000125"/>
            </a:xfrm>
            <a:prstGeom prst="hexagon">
              <a:avLst/>
            </a:prstGeom>
            <a:solidFill>
              <a:srgbClr val="F8A72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</p:spTree>
    <p:extLst>
      <p:ext uri="{BB962C8B-B14F-4D97-AF65-F5344CB8AC3E}">
        <p14:creationId xmlns:p14="http://schemas.microsoft.com/office/powerpoint/2010/main" val="6334567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9114A20620037E42BF8F14E09E72DEDA" ma:contentTypeVersion="12" ma:contentTypeDescription="Új dokumentum létrehozása." ma:contentTypeScope="" ma:versionID="86e5cbd7594ca3bfebb19ac2ff876cd4">
  <xsd:schema xmlns:xsd="http://www.w3.org/2001/XMLSchema" xmlns:xs="http://www.w3.org/2001/XMLSchema" xmlns:p="http://schemas.microsoft.com/office/2006/metadata/properties" xmlns:ns2="bc5bd421-5c1c-4a68-8531-dd4e1d610166" xmlns:ns3="c5451ce6-da1a-43ef-88a4-6877fcc04f59" targetNamespace="http://schemas.microsoft.com/office/2006/metadata/properties" ma:root="true" ma:fieldsID="c4be176a78c87485cfc8678c29d4f674" ns2:_="" ns3:_="">
    <xsd:import namespace="bc5bd421-5c1c-4a68-8531-dd4e1d610166"/>
    <xsd:import namespace="c5451ce6-da1a-43ef-88a4-6877fcc04f5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5bd421-5c1c-4a68-8531-dd4e1d6101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Képcímkék" ma:readOnly="false" ma:fieldId="{5cf76f15-5ced-4ddc-b409-7134ff3c332f}" ma:taxonomyMulti="true" ma:sspId="34308edd-cbe0-477a-9645-3c56fd718a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451ce6-da1a-43ef-88a4-6877fcc04f59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527f878b-9202-42f4-9f59-1f4d92ebce3e}" ma:internalName="TaxCatchAll" ma:showField="CatchAllData" ma:web="c5451ce6-da1a-43ef-88a4-6877fcc04f5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5451ce6-da1a-43ef-88a4-6877fcc04f59" xsi:nil="true"/>
    <lcf76f155ced4ddcb4097134ff3c332f xmlns="bc5bd421-5c1c-4a68-8531-dd4e1d6101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1FEF2C9-1A87-49C5-9AC2-D3FD726F2132}"/>
</file>

<file path=customXml/itemProps2.xml><?xml version="1.0" encoding="utf-8"?>
<ds:datastoreItem xmlns:ds="http://schemas.openxmlformats.org/officeDocument/2006/customXml" ds:itemID="{0A60D3E0-B6F2-4FD9-AA12-A6D394906344}"/>
</file>

<file path=customXml/itemProps3.xml><?xml version="1.0" encoding="utf-8"?>
<ds:datastoreItem xmlns:ds="http://schemas.openxmlformats.org/officeDocument/2006/customXml" ds:itemID="{5DE9CD9A-93BD-43B2-871F-3EB4A3A3093A}"/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49</Words>
  <Application>Microsoft Office PowerPoint</Application>
  <PresentationFormat>Szélesvásznú</PresentationFormat>
  <Paragraphs>15</Paragraphs>
  <Slides>3</Slides>
  <Notes>2</Notes>
  <HiddenSlides>0</HiddenSlides>
  <MMClips>1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Segoe Print</vt:lpstr>
      <vt:lpstr>Office Theme</vt:lpstr>
      <vt:lpstr>PowerPoint-bemutató</vt:lpstr>
      <vt:lpstr>PowerPoint-bemutató</vt:lpstr>
      <vt:lpstr>PowerPoint-bemutató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Abonyi-Tóth Andor</cp:lastModifiedBy>
  <cp:revision>99</cp:revision>
  <dcterms:created xsi:type="dcterms:W3CDTF">2013-01-27T09:14:16Z</dcterms:created>
  <dcterms:modified xsi:type="dcterms:W3CDTF">2025-03-14T07:00:09Z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0x0101009114A20620037E42BF8F14E09E72DEDA</vt:lpwstr>
  </property>
</Properties>
</file>